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75" r:id="rId3"/>
    <p:sldId id="261" r:id="rId4"/>
    <p:sldId id="264" r:id="rId5"/>
    <p:sldId id="266" r:id="rId6"/>
    <p:sldId id="274" r:id="rId7"/>
    <p:sldId id="276" r:id="rId8"/>
    <p:sldId id="273" r:id="rId9"/>
  </p:sldIdLst>
  <p:sldSz cx="9753600" cy="7315200"/>
  <p:notesSz cx="7023100" cy="9309100"/>
  <p:embeddedFontLst>
    <p:embeddedFont>
      <p:font typeface="Canva Sans" panose="020B0604020202020204" charset="0"/>
      <p:regular r:id="rId11"/>
    </p:embeddedFont>
    <p:embeddedFont>
      <p:font typeface="Georgia Pro" panose="02040502050405020303" pitchFamily="18" charset="0"/>
      <p:regular r:id="rId12"/>
      <p:bold r:id="rId13"/>
      <p:italic r:id="rId14"/>
      <p:boldItalic r:id="rId15"/>
    </p:embeddedFont>
    <p:embeddedFont>
      <p:font typeface="Public Sans" panose="020B0604020202020204" charset="0"/>
      <p:regular r:id="rId16"/>
    </p:embeddedFont>
    <p:embeddedFont>
      <p:font typeface="Public Sa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922AFB-96AB-40BB-9C92-64B301E24A43}" v="28" dt="2025-10-07T02:16:22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13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y, David" userId="5df5232a-1f19-42c3-8e31-8c804f13b9a1" providerId="ADAL" clId="{E6922AFB-96AB-40BB-9C92-64B301E24A43}"/>
    <pc:docChg chg="undo custSel addSld delSld modSld">
      <pc:chgData name="Gray, David" userId="5df5232a-1f19-42c3-8e31-8c804f13b9a1" providerId="ADAL" clId="{E6922AFB-96AB-40BB-9C92-64B301E24A43}" dt="2025-10-07T02:16:52.734" v="2355" actId="1037"/>
      <pc:docMkLst>
        <pc:docMk/>
      </pc:docMkLst>
      <pc:sldChg chg="del">
        <pc:chgData name="Gray, David" userId="5df5232a-1f19-42c3-8e31-8c804f13b9a1" providerId="ADAL" clId="{E6922AFB-96AB-40BB-9C92-64B301E24A43}" dt="2025-10-07T01:23:41.920" v="0" actId="47"/>
        <pc:sldMkLst>
          <pc:docMk/>
          <pc:sldMk cId="0" sldId="259"/>
        </pc:sldMkLst>
      </pc:sldChg>
      <pc:sldChg chg="del">
        <pc:chgData name="Gray, David" userId="5df5232a-1f19-42c3-8e31-8c804f13b9a1" providerId="ADAL" clId="{E6922AFB-96AB-40BB-9C92-64B301E24A43}" dt="2025-10-07T01:23:41.920" v="0" actId="47"/>
        <pc:sldMkLst>
          <pc:docMk/>
          <pc:sldMk cId="0" sldId="260"/>
        </pc:sldMkLst>
      </pc:sldChg>
      <pc:sldChg chg="addSp delSp modSp mod">
        <pc:chgData name="Gray, David" userId="5df5232a-1f19-42c3-8e31-8c804f13b9a1" providerId="ADAL" clId="{E6922AFB-96AB-40BB-9C92-64B301E24A43}" dt="2025-10-07T02:16:18.294" v="2352"/>
        <pc:sldMkLst>
          <pc:docMk/>
          <pc:sldMk cId="0" sldId="261"/>
        </pc:sldMkLst>
        <pc:spChg chg="del">
          <ac:chgData name="Gray, David" userId="5df5232a-1f19-42c3-8e31-8c804f13b9a1" providerId="ADAL" clId="{E6922AFB-96AB-40BB-9C92-64B301E24A43}" dt="2025-10-07T02:16:18.033" v="2351" actId="478"/>
          <ac:spMkLst>
            <pc:docMk/>
            <pc:sldMk cId="0" sldId="261"/>
            <ac:spMk id="7" creationId="{45DD3D74-3A2F-212A-2DB3-0234FD0B161E}"/>
          </ac:spMkLst>
        </pc:spChg>
        <pc:spChg chg="add mod">
          <ac:chgData name="Gray, David" userId="5df5232a-1f19-42c3-8e31-8c804f13b9a1" providerId="ADAL" clId="{E6922AFB-96AB-40BB-9C92-64B301E24A43}" dt="2025-10-07T02:16:18.294" v="2352"/>
          <ac:spMkLst>
            <pc:docMk/>
            <pc:sldMk cId="0" sldId="261"/>
            <ac:spMk id="8" creationId="{02909A26-20B6-67DB-6A1D-61E7C3BD0882}"/>
          </ac:spMkLst>
        </pc:spChg>
      </pc:sldChg>
      <pc:sldChg chg="addSp delSp modSp mod">
        <pc:chgData name="Gray, David" userId="5df5232a-1f19-42c3-8e31-8c804f13b9a1" providerId="ADAL" clId="{E6922AFB-96AB-40BB-9C92-64B301E24A43}" dt="2025-10-07T02:16:15.070" v="2350"/>
        <pc:sldMkLst>
          <pc:docMk/>
          <pc:sldMk cId="0" sldId="264"/>
        </pc:sldMkLst>
        <pc:spChg chg="mod">
          <ac:chgData name="Gray, David" userId="5df5232a-1f19-42c3-8e31-8c804f13b9a1" providerId="ADAL" clId="{E6922AFB-96AB-40BB-9C92-64B301E24A43}" dt="2025-10-07T02:09:41.913" v="2122" actId="404"/>
          <ac:spMkLst>
            <pc:docMk/>
            <pc:sldMk cId="0" sldId="264"/>
            <ac:spMk id="8" creationId="{00000000-0000-0000-0000-000000000000}"/>
          </ac:spMkLst>
        </pc:spChg>
        <pc:spChg chg="del">
          <ac:chgData name="Gray, David" userId="5df5232a-1f19-42c3-8e31-8c804f13b9a1" providerId="ADAL" clId="{E6922AFB-96AB-40BB-9C92-64B301E24A43}" dt="2025-10-07T02:16:14.805" v="2349" actId="478"/>
          <ac:spMkLst>
            <pc:docMk/>
            <pc:sldMk cId="0" sldId="264"/>
            <ac:spMk id="10" creationId="{07A38951-05A8-F2C2-14B7-2958272D4CD4}"/>
          </ac:spMkLst>
        </pc:spChg>
        <pc:spChg chg="mod">
          <ac:chgData name="Gray, David" userId="5df5232a-1f19-42c3-8e31-8c804f13b9a1" providerId="ADAL" clId="{E6922AFB-96AB-40BB-9C92-64B301E24A43}" dt="2025-10-07T02:08:13.357" v="2109" actId="164"/>
          <ac:spMkLst>
            <pc:docMk/>
            <pc:sldMk cId="0" sldId="264"/>
            <ac:spMk id="16" creationId="{00000000-0000-0000-0000-000000000000}"/>
          </ac:spMkLst>
        </pc:spChg>
        <pc:spChg chg="mod">
          <ac:chgData name="Gray, David" userId="5df5232a-1f19-42c3-8e31-8c804f13b9a1" providerId="ADAL" clId="{E6922AFB-96AB-40BB-9C92-64B301E24A43}" dt="2025-10-07T02:09:46.181" v="2124" actId="404"/>
          <ac:spMkLst>
            <pc:docMk/>
            <pc:sldMk cId="0" sldId="264"/>
            <ac:spMk id="17" creationId="{00000000-0000-0000-0000-000000000000}"/>
          </ac:spMkLst>
        </pc:spChg>
        <pc:spChg chg="mod">
          <ac:chgData name="Gray, David" userId="5df5232a-1f19-42c3-8e31-8c804f13b9a1" providerId="ADAL" clId="{E6922AFB-96AB-40BB-9C92-64B301E24A43}" dt="2025-10-07T02:09:36.470" v="2120" actId="1076"/>
          <ac:spMkLst>
            <pc:docMk/>
            <pc:sldMk cId="0" sldId="264"/>
            <ac:spMk id="18" creationId="{00000000-0000-0000-0000-000000000000}"/>
          </ac:spMkLst>
        </pc:spChg>
        <pc:spChg chg="mod">
          <ac:chgData name="Gray, David" userId="5df5232a-1f19-42c3-8e31-8c804f13b9a1" providerId="ADAL" clId="{E6922AFB-96AB-40BB-9C92-64B301E24A43}" dt="2025-10-07T02:11:09.393" v="2135" actId="1076"/>
          <ac:spMkLst>
            <pc:docMk/>
            <pc:sldMk cId="0" sldId="264"/>
            <ac:spMk id="19" creationId="{00000000-0000-0000-0000-000000000000}"/>
          </ac:spMkLst>
        </pc:spChg>
        <pc:spChg chg="mod">
          <ac:chgData name="Gray, David" userId="5df5232a-1f19-42c3-8e31-8c804f13b9a1" providerId="ADAL" clId="{E6922AFB-96AB-40BB-9C92-64B301E24A43}" dt="2025-10-07T02:10:27.999" v="2131" actId="1076"/>
          <ac:spMkLst>
            <pc:docMk/>
            <pc:sldMk cId="0" sldId="264"/>
            <ac:spMk id="20" creationId="{00000000-0000-0000-0000-000000000000}"/>
          </ac:spMkLst>
        </pc:spChg>
        <pc:spChg chg="del">
          <ac:chgData name="Gray, David" userId="5df5232a-1f19-42c3-8e31-8c804f13b9a1" providerId="ADAL" clId="{E6922AFB-96AB-40BB-9C92-64B301E24A43}" dt="2025-10-07T02:06:29.126" v="2096" actId="478"/>
          <ac:spMkLst>
            <pc:docMk/>
            <pc:sldMk cId="0" sldId="264"/>
            <ac:spMk id="21" creationId="{00000000-0000-0000-0000-000000000000}"/>
          </ac:spMkLst>
        </pc:spChg>
        <pc:spChg chg="mod">
          <ac:chgData name="Gray, David" userId="5df5232a-1f19-42c3-8e31-8c804f13b9a1" providerId="ADAL" clId="{E6922AFB-96AB-40BB-9C92-64B301E24A43}" dt="2025-10-07T02:12:14.203" v="2161" actId="164"/>
          <ac:spMkLst>
            <pc:docMk/>
            <pc:sldMk cId="0" sldId="264"/>
            <ac:spMk id="22" creationId="{00000000-0000-0000-0000-000000000000}"/>
          </ac:spMkLst>
        </pc:spChg>
        <pc:spChg chg="mod">
          <ac:chgData name="Gray, David" userId="5df5232a-1f19-42c3-8e31-8c804f13b9a1" providerId="ADAL" clId="{E6922AFB-96AB-40BB-9C92-64B301E24A43}" dt="2025-10-07T02:12:14.203" v="2161" actId="164"/>
          <ac:spMkLst>
            <pc:docMk/>
            <pc:sldMk cId="0" sldId="264"/>
            <ac:spMk id="23" creationId="{00000000-0000-0000-0000-000000000000}"/>
          </ac:spMkLst>
        </pc:spChg>
        <pc:spChg chg="mod">
          <ac:chgData name="Gray, David" userId="5df5232a-1f19-42c3-8e31-8c804f13b9a1" providerId="ADAL" clId="{E6922AFB-96AB-40BB-9C92-64B301E24A43}" dt="2025-10-07T02:15:13.521" v="2247" actId="20577"/>
          <ac:spMkLst>
            <pc:docMk/>
            <pc:sldMk cId="0" sldId="264"/>
            <ac:spMk id="24" creationId="{19897CBB-8511-35DA-236E-C1111CDEA193}"/>
          </ac:spMkLst>
        </pc:spChg>
        <pc:spChg chg="add mod">
          <ac:chgData name="Gray, David" userId="5df5232a-1f19-42c3-8e31-8c804f13b9a1" providerId="ADAL" clId="{E6922AFB-96AB-40BB-9C92-64B301E24A43}" dt="2025-10-07T02:16:15.070" v="2350"/>
          <ac:spMkLst>
            <pc:docMk/>
            <pc:sldMk cId="0" sldId="264"/>
            <ac:spMk id="28" creationId="{9FB22A5C-52F6-D3BF-556C-DE74B19708D1}"/>
          </ac:spMkLst>
        </pc:spChg>
        <pc:grpChg chg="mod">
          <ac:chgData name="Gray, David" userId="5df5232a-1f19-42c3-8e31-8c804f13b9a1" providerId="ADAL" clId="{E6922AFB-96AB-40BB-9C92-64B301E24A43}" dt="2025-10-07T02:08:13.357" v="2109" actId="164"/>
          <ac:grpSpMkLst>
            <pc:docMk/>
            <pc:sldMk cId="0" sldId="264"/>
            <ac:grpSpMk id="2" creationId="{00000000-0000-0000-0000-000000000000}"/>
          </ac:grpSpMkLst>
        </pc:grpChg>
        <pc:grpChg chg="mod">
          <ac:chgData name="Gray, David" userId="5df5232a-1f19-42c3-8e31-8c804f13b9a1" providerId="ADAL" clId="{E6922AFB-96AB-40BB-9C92-64B301E24A43}" dt="2025-10-07T02:08:13.357" v="2109" actId="164"/>
          <ac:grpSpMkLst>
            <pc:docMk/>
            <pc:sldMk cId="0" sldId="264"/>
            <ac:grpSpMk id="5" creationId="{00000000-0000-0000-0000-000000000000}"/>
          </ac:grpSpMkLst>
        </pc:grpChg>
        <pc:grpChg chg="mod">
          <ac:chgData name="Gray, David" userId="5df5232a-1f19-42c3-8e31-8c804f13b9a1" providerId="ADAL" clId="{E6922AFB-96AB-40BB-9C92-64B301E24A43}" dt="2025-10-07T02:08:13.357" v="2109" actId="164"/>
          <ac:grpSpMkLst>
            <pc:docMk/>
            <pc:sldMk cId="0" sldId="264"/>
            <ac:grpSpMk id="25" creationId="{A7804FA4-8BE3-EAC1-4810-82B198476B3F}"/>
          </ac:grpSpMkLst>
        </pc:grpChg>
        <pc:grpChg chg="add mod">
          <ac:chgData name="Gray, David" userId="5df5232a-1f19-42c3-8e31-8c804f13b9a1" providerId="ADAL" clId="{E6922AFB-96AB-40BB-9C92-64B301E24A43}" dt="2025-10-07T02:12:14.203" v="2161" actId="164"/>
          <ac:grpSpMkLst>
            <pc:docMk/>
            <pc:sldMk cId="0" sldId="264"/>
            <ac:grpSpMk id="26" creationId="{E2812816-9F21-531C-113E-DB7993BC5C6F}"/>
          </ac:grpSpMkLst>
        </pc:grpChg>
        <pc:grpChg chg="add mod">
          <ac:chgData name="Gray, David" userId="5df5232a-1f19-42c3-8e31-8c804f13b9a1" providerId="ADAL" clId="{E6922AFB-96AB-40BB-9C92-64B301E24A43}" dt="2025-10-07T02:12:31.127" v="2162" actId="1076"/>
          <ac:grpSpMkLst>
            <pc:docMk/>
            <pc:sldMk cId="0" sldId="264"/>
            <ac:grpSpMk id="27" creationId="{4EB3F329-62CE-6C15-A88A-11BF370E3C76}"/>
          </ac:grpSpMkLst>
        </pc:grpChg>
      </pc:sldChg>
      <pc:sldChg chg="addSp delSp modSp mod">
        <pc:chgData name="Gray, David" userId="5df5232a-1f19-42c3-8e31-8c804f13b9a1" providerId="ADAL" clId="{E6922AFB-96AB-40BB-9C92-64B301E24A43}" dt="2025-10-07T02:16:10.243" v="2348"/>
        <pc:sldMkLst>
          <pc:docMk/>
          <pc:sldMk cId="0" sldId="266"/>
        </pc:sldMkLst>
        <pc:spChg chg="del">
          <ac:chgData name="Gray, David" userId="5df5232a-1f19-42c3-8e31-8c804f13b9a1" providerId="ADAL" clId="{E6922AFB-96AB-40BB-9C92-64B301E24A43}" dt="2025-10-07T02:16:09.955" v="2347" actId="478"/>
          <ac:spMkLst>
            <pc:docMk/>
            <pc:sldMk cId="0" sldId="266"/>
            <ac:spMk id="5" creationId="{30694B62-445D-CE2E-6619-FB5E423D7ED4}"/>
          </ac:spMkLst>
        </pc:spChg>
        <pc:spChg chg="add mod">
          <ac:chgData name="Gray, David" userId="5df5232a-1f19-42c3-8e31-8c804f13b9a1" providerId="ADAL" clId="{E6922AFB-96AB-40BB-9C92-64B301E24A43}" dt="2025-10-07T02:16:10.243" v="2348"/>
          <ac:spMkLst>
            <pc:docMk/>
            <pc:sldMk cId="0" sldId="266"/>
            <ac:spMk id="6" creationId="{73A6C98F-0C8F-EFC1-36C1-9670913C3E86}"/>
          </ac:spMkLst>
        </pc:spChg>
      </pc:sldChg>
      <pc:sldChg chg="addSp delSp modSp add del mod setBg">
        <pc:chgData name="Gray, David" userId="5df5232a-1f19-42c3-8e31-8c804f13b9a1" providerId="ADAL" clId="{E6922AFB-96AB-40BB-9C92-64B301E24A43}" dt="2025-10-07T02:16:52.734" v="2355" actId="1037"/>
        <pc:sldMkLst>
          <pc:docMk/>
          <pc:sldMk cId="15451881" sldId="274"/>
        </pc:sldMkLst>
        <pc:spChg chg="del">
          <ac:chgData name="Gray, David" userId="5df5232a-1f19-42c3-8e31-8c804f13b9a1" providerId="ADAL" clId="{E6922AFB-96AB-40BB-9C92-64B301E24A43}" dt="2025-10-07T02:16:06.720" v="2345" actId="478"/>
          <ac:spMkLst>
            <pc:docMk/>
            <pc:sldMk cId="15451881" sldId="274"/>
            <ac:spMk id="2" creationId="{1F0C3332-34F7-E1E1-E723-0868F42C2907}"/>
          </ac:spMkLst>
        </pc:spChg>
        <pc:spChg chg="add mod">
          <ac:chgData name="Gray, David" userId="5df5232a-1f19-42c3-8e31-8c804f13b9a1" providerId="ADAL" clId="{E6922AFB-96AB-40BB-9C92-64B301E24A43}" dt="2025-10-07T02:16:07.090" v="2346"/>
          <ac:spMkLst>
            <pc:docMk/>
            <pc:sldMk cId="15451881" sldId="274"/>
            <ac:spMk id="3" creationId="{CFC91847-1D65-1196-EB4B-1FB3E687DD34}"/>
          </ac:spMkLst>
        </pc:spChg>
        <pc:spChg chg="mod">
          <ac:chgData name="Gray, David" userId="5df5232a-1f19-42c3-8e31-8c804f13b9a1" providerId="ADAL" clId="{E6922AFB-96AB-40BB-9C92-64B301E24A43}" dt="2025-10-07T02:16:52.734" v="2355" actId="1037"/>
          <ac:spMkLst>
            <pc:docMk/>
            <pc:sldMk cId="15451881" sldId="274"/>
            <ac:spMk id="4" creationId="{E9009B56-0264-91DE-94B7-F68DD656034B}"/>
          </ac:spMkLst>
        </pc:spChg>
        <pc:spChg chg="mod">
          <ac:chgData name="Gray, David" userId="5df5232a-1f19-42c3-8e31-8c804f13b9a1" providerId="ADAL" clId="{E6922AFB-96AB-40BB-9C92-64B301E24A43}" dt="2025-10-07T02:14:58.906" v="2244" actId="27107"/>
          <ac:spMkLst>
            <pc:docMk/>
            <pc:sldMk cId="15451881" sldId="274"/>
            <ac:spMk id="11" creationId="{2A64EDE1-BC54-CBEC-609F-CD15F1C3B0BE}"/>
          </ac:spMkLst>
        </pc:spChg>
      </pc:sldChg>
      <pc:sldChg chg="addSp delSp modSp mod">
        <pc:chgData name="Gray, David" userId="5df5232a-1f19-42c3-8e31-8c804f13b9a1" providerId="ADAL" clId="{E6922AFB-96AB-40BB-9C92-64B301E24A43}" dt="2025-10-07T02:16:22.539" v="2354"/>
        <pc:sldMkLst>
          <pc:docMk/>
          <pc:sldMk cId="11295070" sldId="275"/>
        </pc:sldMkLst>
        <pc:spChg chg="mod">
          <ac:chgData name="Gray, David" userId="5df5232a-1f19-42c3-8e31-8c804f13b9a1" providerId="ADAL" clId="{E6922AFB-96AB-40BB-9C92-64B301E24A43}" dt="2025-10-07T02:05:11.073" v="2072" actId="14100"/>
          <ac:spMkLst>
            <pc:docMk/>
            <pc:sldMk cId="11295070" sldId="275"/>
            <ac:spMk id="4" creationId="{C1F87C70-9466-C57E-8EA6-5FAC9CCAE120}"/>
          </ac:spMkLst>
        </pc:spChg>
        <pc:spChg chg="del">
          <ac:chgData name="Gray, David" userId="5df5232a-1f19-42c3-8e31-8c804f13b9a1" providerId="ADAL" clId="{E6922AFB-96AB-40BB-9C92-64B301E24A43}" dt="2025-10-07T02:16:22.299" v="2353" actId="478"/>
          <ac:spMkLst>
            <pc:docMk/>
            <pc:sldMk cId="11295070" sldId="275"/>
            <ac:spMk id="6" creationId="{040750BE-999F-2795-A6F8-BCE88B358D72}"/>
          </ac:spMkLst>
        </pc:spChg>
        <pc:spChg chg="add mod">
          <ac:chgData name="Gray, David" userId="5df5232a-1f19-42c3-8e31-8c804f13b9a1" providerId="ADAL" clId="{E6922AFB-96AB-40BB-9C92-64B301E24A43}" dt="2025-10-07T02:16:22.539" v="2354"/>
          <ac:spMkLst>
            <pc:docMk/>
            <pc:sldMk cId="11295070" sldId="275"/>
            <ac:spMk id="9" creationId="{7298A07F-CA54-4795-D2D7-96F1FC57E413}"/>
          </ac:spMkLst>
        </pc:spChg>
        <pc:grpChg chg="add del mod">
          <ac:chgData name="Gray, David" userId="5df5232a-1f19-42c3-8e31-8c804f13b9a1" providerId="ADAL" clId="{E6922AFB-96AB-40BB-9C92-64B301E24A43}" dt="2025-10-07T02:05:27.488" v="2074" actId="165"/>
          <ac:grpSpMkLst>
            <pc:docMk/>
            <pc:sldMk cId="11295070" sldId="275"/>
            <ac:grpSpMk id="7" creationId="{152872B6-5AA1-5EDE-771E-1627AF68C4C1}"/>
          </ac:grpSpMkLst>
        </pc:grpChg>
        <pc:grpChg chg="add mod">
          <ac:chgData name="Gray, David" userId="5df5232a-1f19-42c3-8e31-8c804f13b9a1" providerId="ADAL" clId="{E6922AFB-96AB-40BB-9C92-64B301E24A43}" dt="2025-10-07T02:05:38.609" v="2076" actId="164"/>
          <ac:grpSpMkLst>
            <pc:docMk/>
            <pc:sldMk cId="11295070" sldId="275"/>
            <ac:grpSpMk id="8" creationId="{B74CD233-488D-27E9-05D9-35AD996B994E}"/>
          </ac:grpSpMkLst>
        </pc:grpChg>
        <pc:picChg chg="mod topLvl">
          <ac:chgData name="Gray, David" userId="5df5232a-1f19-42c3-8e31-8c804f13b9a1" providerId="ADAL" clId="{E6922AFB-96AB-40BB-9C92-64B301E24A43}" dt="2025-10-07T02:05:38.609" v="2076" actId="164"/>
          <ac:picMkLst>
            <pc:docMk/>
            <pc:sldMk cId="11295070" sldId="275"/>
            <ac:picMk id="2" creationId="{5D19689D-C096-2B31-2EFC-DE91345A63B8}"/>
          </ac:picMkLst>
        </pc:picChg>
        <pc:picChg chg="mod topLvl">
          <ac:chgData name="Gray, David" userId="5df5232a-1f19-42c3-8e31-8c804f13b9a1" providerId="ADAL" clId="{E6922AFB-96AB-40BB-9C92-64B301E24A43}" dt="2025-10-07T02:05:38.609" v="2076" actId="164"/>
          <ac:picMkLst>
            <pc:docMk/>
            <pc:sldMk cId="11295070" sldId="275"/>
            <ac:picMk id="3" creationId="{7D02A496-5C79-8D22-1BAD-BF08CAB19373}"/>
          </ac:picMkLst>
        </pc:picChg>
        <pc:picChg chg="mod topLvl">
          <ac:chgData name="Gray, David" userId="5df5232a-1f19-42c3-8e31-8c804f13b9a1" providerId="ADAL" clId="{E6922AFB-96AB-40BB-9C92-64B301E24A43}" dt="2025-10-07T02:05:38.609" v="2076" actId="164"/>
          <ac:picMkLst>
            <pc:docMk/>
            <pc:sldMk cId="11295070" sldId="275"/>
            <ac:picMk id="5" creationId="{D754115A-4402-8F70-F8C2-4187AF470950}"/>
          </ac:picMkLst>
        </pc:picChg>
      </pc:sldChg>
      <pc:sldChg chg="addSp delSp modSp mod">
        <pc:chgData name="Gray, David" userId="5df5232a-1f19-42c3-8e31-8c804f13b9a1" providerId="ADAL" clId="{E6922AFB-96AB-40BB-9C92-64B301E24A43}" dt="2025-10-07T02:16:00.996" v="2344" actId="14100"/>
        <pc:sldMkLst>
          <pc:docMk/>
          <pc:sldMk cId="1780616689" sldId="276"/>
        </pc:sldMkLst>
        <pc:spChg chg="mod topLvl">
          <ac:chgData name="Gray, David" userId="5df5232a-1f19-42c3-8e31-8c804f13b9a1" providerId="ADAL" clId="{E6922AFB-96AB-40BB-9C92-64B301E24A43}" dt="2025-10-07T02:01:07.071" v="2047" actId="14100"/>
          <ac:spMkLst>
            <pc:docMk/>
            <pc:sldMk cId="1780616689" sldId="276"/>
            <ac:spMk id="4" creationId="{78708086-C7E0-EDE1-65E6-F9FD04A28E41}"/>
          </ac:spMkLst>
        </pc:spChg>
        <pc:spChg chg="add del mod">
          <ac:chgData name="Gray, David" userId="5df5232a-1f19-42c3-8e31-8c804f13b9a1" providerId="ADAL" clId="{E6922AFB-96AB-40BB-9C92-64B301E24A43}" dt="2025-10-07T02:02:53.060" v="2052" actId="478"/>
          <ac:spMkLst>
            <pc:docMk/>
            <pc:sldMk cId="1780616689" sldId="276"/>
            <ac:spMk id="7" creationId="{95018114-F252-A760-6FCB-9E36E3973A2A}"/>
          </ac:spMkLst>
        </pc:spChg>
        <pc:spChg chg="add mod topLvl">
          <ac:chgData name="Gray, David" userId="5df5232a-1f19-42c3-8e31-8c804f13b9a1" providerId="ADAL" clId="{E6922AFB-96AB-40BB-9C92-64B301E24A43}" dt="2025-10-07T02:03:05.151" v="2055" actId="164"/>
          <ac:spMkLst>
            <pc:docMk/>
            <pc:sldMk cId="1780616689" sldId="276"/>
            <ac:spMk id="8" creationId="{8C743381-58D0-397F-0330-93A9B63BAEA6}"/>
          </ac:spMkLst>
        </pc:spChg>
        <pc:spChg chg="mod">
          <ac:chgData name="Gray, David" userId="5df5232a-1f19-42c3-8e31-8c804f13b9a1" providerId="ADAL" clId="{E6922AFB-96AB-40BB-9C92-64B301E24A43}" dt="2025-10-07T02:15:51.903" v="2343" actId="20577"/>
          <ac:spMkLst>
            <pc:docMk/>
            <pc:sldMk cId="1780616689" sldId="276"/>
            <ac:spMk id="11" creationId="{A5337238-5E03-56AF-866E-DB19ABE588B6}"/>
          </ac:spMkLst>
        </pc:spChg>
        <pc:spChg chg="del topLvl">
          <ac:chgData name="Gray, David" userId="5df5232a-1f19-42c3-8e31-8c804f13b9a1" providerId="ADAL" clId="{E6922AFB-96AB-40BB-9C92-64B301E24A43}" dt="2025-10-07T01:29:25.184" v="416" actId="21"/>
          <ac:spMkLst>
            <pc:docMk/>
            <pc:sldMk cId="1780616689" sldId="276"/>
            <ac:spMk id="12" creationId="{829B0DE5-AC6D-7908-B47E-A20C08152B96}"/>
          </ac:spMkLst>
        </pc:spChg>
        <pc:spChg chg="mod">
          <ac:chgData name="Gray, David" userId="5df5232a-1f19-42c3-8e31-8c804f13b9a1" providerId="ADAL" clId="{E6922AFB-96AB-40BB-9C92-64B301E24A43}" dt="2025-10-07T02:16:00.996" v="2344" actId="14100"/>
          <ac:spMkLst>
            <pc:docMk/>
            <pc:sldMk cId="1780616689" sldId="276"/>
            <ac:spMk id="14" creationId="{FAC8358D-DFFE-3A17-381F-77F1D24B6BAC}"/>
          </ac:spMkLst>
        </pc:spChg>
        <pc:spChg chg="add mod">
          <ac:chgData name="Gray, David" userId="5df5232a-1f19-42c3-8e31-8c804f13b9a1" providerId="ADAL" clId="{E6922AFB-96AB-40BB-9C92-64B301E24A43}" dt="2025-10-07T02:03:27.005" v="2058" actId="164"/>
          <ac:spMkLst>
            <pc:docMk/>
            <pc:sldMk cId="1780616689" sldId="276"/>
            <ac:spMk id="17" creationId="{3BBC64CA-2B17-C3E3-1493-0F7608262BA6}"/>
          </ac:spMkLst>
        </pc:spChg>
        <pc:grpChg chg="add del mod">
          <ac:chgData name="Gray, David" userId="5df5232a-1f19-42c3-8e31-8c804f13b9a1" providerId="ADAL" clId="{E6922AFB-96AB-40BB-9C92-64B301E24A43}" dt="2025-10-07T02:03:02.426" v="2054" actId="165"/>
          <ac:grpSpMkLst>
            <pc:docMk/>
            <pc:sldMk cId="1780616689" sldId="276"/>
            <ac:grpSpMk id="9" creationId="{E09F0342-604A-1DBE-FB22-160514FE98D2}"/>
          </ac:grpSpMkLst>
        </pc:grpChg>
        <pc:grpChg chg="add mod">
          <ac:chgData name="Gray, David" userId="5df5232a-1f19-42c3-8e31-8c804f13b9a1" providerId="ADAL" clId="{E6922AFB-96AB-40BB-9C92-64B301E24A43}" dt="2025-10-07T02:03:51.388" v="2063" actId="1076"/>
          <ac:grpSpMkLst>
            <pc:docMk/>
            <pc:sldMk cId="1780616689" sldId="276"/>
            <ac:grpSpMk id="10" creationId="{83AFFBC5-7268-E196-7FAE-1BA5734B7A51}"/>
          </ac:grpSpMkLst>
        </pc:grpChg>
        <pc:grpChg chg="del">
          <ac:chgData name="Gray, David" userId="5df5232a-1f19-42c3-8e31-8c804f13b9a1" providerId="ADAL" clId="{E6922AFB-96AB-40BB-9C92-64B301E24A43}" dt="2025-10-07T01:29:25.184" v="416" actId="21"/>
          <ac:grpSpMkLst>
            <pc:docMk/>
            <pc:sldMk cId="1780616689" sldId="276"/>
            <ac:grpSpMk id="13" creationId="{4EAC40CC-158C-F242-8B2C-50D645D7A76C}"/>
          </ac:grpSpMkLst>
        </pc:grpChg>
        <pc:grpChg chg="del">
          <ac:chgData name="Gray, David" userId="5df5232a-1f19-42c3-8e31-8c804f13b9a1" providerId="ADAL" clId="{E6922AFB-96AB-40BB-9C92-64B301E24A43}" dt="2025-10-07T02:01:03.416" v="2046" actId="478"/>
          <ac:grpSpMkLst>
            <pc:docMk/>
            <pc:sldMk cId="1780616689" sldId="276"/>
            <ac:grpSpMk id="15" creationId="{35C843B3-BE8B-D586-5395-79DE2B52C92A}"/>
          </ac:grpSpMkLst>
        </pc:grpChg>
        <pc:grpChg chg="add mod">
          <ac:chgData name="Gray, David" userId="5df5232a-1f19-42c3-8e31-8c804f13b9a1" providerId="ADAL" clId="{E6922AFB-96AB-40BB-9C92-64B301E24A43}" dt="2025-10-07T02:03:51.388" v="2063" actId="1076"/>
          <ac:grpSpMkLst>
            <pc:docMk/>
            <pc:sldMk cId="1780616689" sldId="276"/>
            <ac:grpSpMk id="18" creationId="{469D9A85-E0F3-D987-E64D-4532870C7DD7}"/>
          </ac:grpSpMkLst>
        </pc:grpChg>
        <pc:picChg chg="add mod topLvl">
          <ac:chgData name="Gray, David" userId="5df5232a-1f19-42c3-8e31-8c804f13b9a1" providerId="ADAL" clId="{E6922AFB-96AB-40BB-9C92-64B301E24A43}" dt="2025-10-07T02:03:05.151" v="2055" actId="164"/>
          <ac:picMkLst>
            <pc:docMk/>
            <pc:sldMk cId="1780616689" sldId="276"/>
            <ac:picMk id="2" creationId="{1AB9ED99-A42D-9FED-820E-6E1B806F0292}"/>
          </ac:picMkLst>
        </pc:picChg>
        <pc:picChg chg="add del mod">
          <ac:chgData name="Gray, David" userId="5df5232a-1f19-42c3-8e31-8c804f13b9a1" providerId="ADAL" clId="{E6922AFB-96AB-40BB-9C92-64B301E24A43}" dt="2025-10-07T02:02:55.808" v="2053" actId="478"/>
          <ac:picMkLst>
            <pc:docMk/>
            <pc:sldMk cId="1780616689" sldId="276"/>
            <ac:picMk id="6" creationId="{DC2D8C2C-4B40-8968-95D0-515F544A2D92}"/>
          </ac:picMkLst>
        </pc:picChg>
        <pc:picChg chg="add mod">
          <ac:chgData name="Gray, David" userId="5df5232a-1f19-42c3-8e31-8c804f13b9a1" providerId="ADAL" clId="{E6922AFB-96AB-40BB-9C92-64B301E24A43}" dt="2025-10-07T02:03:27.005" v="2058" actId="164"/>
          <ac:picMkLst>
            <pc:docMk/>
            <pc:sldMk cId="1780616689" sldId="276"/>
            <ac:picMk id="16" creationId="{70155BEB-2E40-6CEB-7324-9C2EBEE111FF}"/>
          </ac:picMkLst>
        </pc:picChg>
      </pc:sldChg>
      <pc:sldChg chg="del">
        <pc:chgData name="Gray, David" userId="5df5232a-1f19-42c3-8e31-8c804f13b9a1" providerId="ADAL" clId="{E6922AFB-96AB-40BB-9C92-64B301E24A43}" dt="2025-10-07T02:00:32.635" v="2041" actId="47"/>
        <pc:sldMkLst>
          <pc:docMk/>
          <pc:sldMk cId="2254668601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DB5BDC0-B79E-45E1-AC6C-C533BC7CD21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275FEF5-45B2-43D8-8EE6-F8638CEE8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0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5FEF5-45B2-43D8-8EE6-F8638CEE8D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5FEF5-45B2-43D8-8EE6-F8638CEE8D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28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5FEF5-45B2-43D8-8EE6-F8638CEE8D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26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5FEF5-45B2-43D8-8EE6-F8638CEE8D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79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5FEF5-45B2-43D8-8EE6-F8638CEE8D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75FEF5-45B2-43D8-8EE6-F8638CEE8D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208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5FEF5-45B2-43D8-8EE6-F8638CEE8D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88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5FEF5-45B2-43D8-8EE6-F8638CEE8D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8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68606" y="0"/>
            <a:ext cx="5642413" cy="7523217"/>
          </a:xfrm>
          <a:custGeom>
            <a:avLst/>
            <a:gdLst/>
            <a:ahLst/>
            <a:cxnLst/>
            <a:rect l="l" t="t" r="r" b="b"/>
            <a:pathLst>
              <a:path w="5642413" h="7523217">
                <a:moveTo>
                  <a:pt x="0" y="0"/>
                </a:moveTo>
                <a:lnTo>
                  <a:pt x="5642412" y="0"/>
                </a:lnTo>
                <a:lnTo>
                  <a:pt x="5642412" y="7523217"/>
                </a:lnTo>
                <a:lnTo>
                  <a:pt x="0" y="75232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1520" y="731520"/>
            <a:ext cx="3031797" cy="1070307"/>
          </a:xfrm>
          <a:custGeom>
            <a:avLst/>
            <a:gdLst/>
            <a:ahLst/>
            <a:cxnLst/>
            <a:rect l="l" t="t" r="r" b="b"/>
            <a:pathLst>
              <a:path w="3031797" h="1070307">
                <a:moveTo>
                  <a:pt x="0" y="0"/>
                </a:moveTo>
                <a:lnTo>
                  <a:pt x="3031797" y="0"/>
                </a:lnTo>
                <a:lnTo>
                  <a:pt x="3031797" y="1070307"/>
                </a:lnTo>
                <a:lnTo>
                  <a:pt x="0" y="10703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92037" y="2720674"/>
            <a:ext cx="3345014" cy="5000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9"/>
              </a:lnSpc>
            </a:pPr>
            <a:r>
              <a:rPr lang="en-US" sz="3539" spc="-141" dirty="0">
                <a:solidFill>
                  <a:srgbClr val="44499C"/>
                </a:solidFill>
                <a:latin typeface="Georgia Pro"/>
                <a:ea typeface="Georgia Pro"/>
                <a:cs typeface="Georgia Pro"/>
                <a:sym typeface="Georgia Pro"/>
              </a:rPr>
              <a:t>Our Vision:</a:t>
            </a:r>
          </a:p>
          <a:p>
            <a:pPr algn="l">
              <a:lnSpc>
                <a:spcPts val="3539"/>
              </a:lnSpc>
            </a:pPr>
            <a:endParaRPr lang="en-US" sz="3539" spc="-141" dirty="0">
              <a:solidFill>
                <a:srgbClr val="44499C"/>
              </a:solidFill>
              <a:latin typeface="Georgia Pro"/>
              <a:ea typeface="Georgia Pro"/>
              <a:cs typeface="Georgia Pro"/>
              <a:sym typeface="Georgia Pro"/>
            </a:endParaRPr>
          </a:p>
          <a:p>
            <a:pPr algn="l">
              <a:lnSpc>
                <a:spcPts val="3539"/>
              </a:lnSpc>
            </a:pPr>
            <a:r>
              <a:rPr lang="en-US" sz="3539" spc="-141" dirty="0">
                <a:solidFill>
                  <a:srgbClr val="44499C"/>
                </a:solidFill>
                <a:latin typeface="Georgia Pro"/>
                <a:ea typeface="Georgia Pro"/>
                <a:cs typeface="Georgia Pro"/>
                <a:sym typeface="Georgia Pro"/>
              </a:rPr>
              <a:t>Everyone has access to stable housing and the support they need to thrive.</a:t>
            </a:r>
          </a:p>
          <a:p>
            <a:pPr algn="l">
              <a:lnSpc>
                <a:spcPts val="4854"/>
              </a:lnSpc>
            </a:pPr>
            <a:endParaRPr lang="en-US" sz="3539" spc="-141" dirty="0">
              <a:solidFill>
                <a:srgbClr val="44499C"/>
              </a:solidFill>
              <a:latin typeface="Georgia Pro"/>
              <a:ea typeface="Georgia Pro"/>
              <a:cs typeface="Georgia Pro"/>
              <a:sym typeface="Georgia Pro"/>
            </a:endParaRPr>
          </a:p>
          <a:p>
            <a:pPr algn="l">
              <a:lnSpc>
                <a:spcPts val="4854"/>
              </a:lnSpc>
            </a:pPr>
            <a:endParaRPr lang="en-US" sz="3539" spc="-141" dirty="0">
              <a:solidFill>
                <a:srgbClr val="44499C"/>
              </a:solidFill>
              <a:latin typeface="Georgia Pro"/>
              <a:ea typeface="Georgia Pro"/>
              <a:cs typeface="Georgia Pro"/>
              <a:sym typeface="Georgia Pro"/>
            </a:endParaRPr>
          </a:p>
          <a:p>
            <a:pPr marL="0" lvl="0" indent="0" algn="l">
              <a:lnSpc>
                <a:spcPts val="4854"/>
              </a:lnSpc>
              <a:spcBef>
                <a:spcPct val="0"/>
              </a:spcBef>
            </a:pPr>
            <a:endParaRPr lang="en-US" sz="3539" spc="-141" dirty="0">
              <a:solidFill>
                <a:srgbClr val="44499C"/>
              </a:solidFill>
              <a:latin typeface="Georgia Pro"/>
              <a:ea typeface="Georgia Pro"/>
              <a:cs typeface="Georgia Pro"/>
              <a:sym typeface="Georgia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3B1847-0A7D-2AB7-C35F-848AD139A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C1F87C70-9466-C57E-8EA6-5FAC9CCAE120}"/>
              </a:ext>
            </a:extLst>
          </p:cNvPr>
          <p:cNvSpPr txBox="1"/>
          <p:nvPr/>
        </p:nvSpPr>
        <p:spPr>
          <a:xfrm>
            <a:off x="731520" y="919383"/>
            <a:ext cx="4602480" cy="6431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 Bold"/>
                <a:ea typeface="Public Sans Bold"/>
                <a:cs typeface="Public Sans Bold"/>
                <a:sym typeface="Public Sans Bold"/>
              </a:rPr>
              <a:t>System Leadership </a:t>
            </a:r>
            <a:endParaRPr lang="en-US" sz="1200" b="1" dirty="0">
              <a:solidFill>
                <a:srgbClr val="00000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 panose="020B0604020202020204" charset="0"/>
                <a:ea typeface="Public Sans Bold"/>
                <a:cs typeface="Public Sans Bold"/>
                <a:sym typeface="Public Sans Bold"/>
              </a:rPr>
              <a:t>We are a trusted system leader, working collaboratively to ensure an efficient, accessible, and effective homeless response.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latin typeface="Public Sans" panose="020B0604020202020204" charset="0"/>
              <a:ea typeface="Public Sans Bold"/>
              <a:cs typeface="Public Sans Bold"/>
              <a:sym typeface="Public Sans Bold"/>
            </a:endParaRPr>
          </a:p>
          <a:p>
            <a:pPr lvl="0">
              <a:lnSpc>
                <a:spcPts val="21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Impactful Community Investments</a:t>
            </a:r>
          </a:p>
          <a:p>
            <a:pPr lvl="0">
              <a:lnSpc>
                <a:spcPts val="21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Public Sans" panose="020B0604020202020204" charset="0"/>
                <a:ea typeface="Public Sans Bold"/>
                <a:cs typeface="Public Sans Bold"/>
                <a:sym typeface="Public Sans Bold"/>
              </a:rPr>
              <a:t>We make investments that resolve individual experiences of homelessness and result in meaningful system change.</a:t>
            </a:r>
          </a:p>
          <a:p>
            <a:pPr lvl="0">
              <a:lnSpc>
                <a:spcPts val="2100"/>
              </a:lnSpc>
              <a:defRPr/>
            </a:pPr>
            <a:endParaRPr lang="en-US" sz="1200" b="1" dirty="0">
              <a:solidFill>
                <a:srgbClr val="00000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lvl="0">
              <a:lnSpc>
                <a:spcPts val="21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Crisis Response System Management</a:t>
            </a:r>
          </a:p>
          <a:p>
            <a:pPr lvl="0">
              <a:lnSpc>
                <a:spcPts val="21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Public Sans" panose="020B0604020202020204" charset="0"/>
                <a:ea typeface="Public Sans Bold"/>
                <a:cs typeface="Public Sans Bold"/>
                <a:sym typeface="Public Sans Bold"/>
              </a:rPr>
              <a:t>We ensure that people experiencing homelessness have easy access to basic needs, outreach, crisis shelter, and other services to support survival and pathways to stable housing.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ublic Sans" panose="020B0604020202020204" charset="0"/>
              <a:ea typeface="Public Sans Bold"/>
              <a:cs typeface="Public Sans Bold"/>
              <a:sym typeface="Public Sans Bold"/>
            </a:endParaRPr>
          </a:p>
          <a:p>
            <a:pPr lvl="0">
              <a:lnSpc>
                <a:spcPts val="21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Communications</a:t>
            </a:r>
          </a:p>
          <a:p>
            <a:pPr lvl="0">
              <a:lnSpc>
                <a:spcPts val="21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Public Sans" panose="020B0604020202020204" charset="0"/>
                <a:ea typeface="Public Sans Bold"/>
                <a:cs typeface="Public Sans Bold"/>
                <a:sym typeface="Public Sans Bold"/>
              </a:rPr>
              <a:t>Through public dialogue and intentional communication with stakeholders, we strengthen community trust, align efforts and drive systemwide impact.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ublic Sans" panose="020B0604020202020204" charset="0"/>
              <a:ea typeface="Public Sans Bold"/>
              <a:cs typeface="Public Sans Bold"/>
              <a:sym typeface="Public Sans Bold"/>
            </a:endParaRPr>
          </a:p>
          <a:p>
            <a:pPr lvl="0">
              <a:lnSpc>
                <a:spcPts val="21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Investing in our People</a:t>
            </a:r>
          </a:p>
          <a:p>
            <a:pPr lvl="0">
              <a:lnSpc>
                <a:spcPts val="21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Public Sans" panose="020B0604020202020204" charset="0"/>
                <a:ea typeface="Public Sans Bold"/>
                <a:cs typeface="Public Sans Bold"/>
                <a:sym typeface="Public Sans Bold"/>
              </a:rPr>
              <a:t>We pursue a culture of continuous learning, creating a collaborative, supportive, and engaging workplace that centers growth, development, and well-being. Our staff are inspired and empowered to drive meaningful change.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ublic Sans" panose="020B0604020202020204" charset="0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2E59CE33-10D4-7854-8D9B-64FE42DDCAF1}"/>
              </a:ext>
            </a:extLst>
          </p:cNvPr>
          <p:cNvSpPr txBox="1"/>
          <p:nvPr/>
        </p:nvSpPr>
        <p:spPr>
          <a:xfrm>
            <a:off x="722943" y="364074"/>
            <a:ext cx="7947223" cy="39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1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HSO Strategic Pillars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4CD233-488D-27E9-05D9-35AD996B994E}"/>
              </a:ext>
            </a:extLst>
          </p:cNvPr>
          <p:cNvGrpSpPr/>
          <p:nvPr/>
        </p:nvGrpSpPr>
        <p:grpSpPr>
          <a:xfrm>
            <a:off x="5714999" y="1634499"/>
            <a:ext cx="3765599" cy="4682920"/>
            <a:chOff x="5714999" y="1634499"/>
            <a:chExt cx="3765599" cy="4682920"/>
          </a:xfrm>
        </p:grpSpPr>
        <p:pic>
          <p:nvPicPr>
            <p:cNvPr id="2" name="Picture 2" descr="Austin increasing shelter beds with new shelter">
              <a:extLst>
                <a:ext uri="{FF2B5EF4-FFF2-40B4-BE49-F238E27FC236}">
                  <a16:creationId xmlns:a16="http://schemas.microsoft.com/office/drawing/2014/main" id="{5D19689D-C096-2B31-2EFC-DE91345A63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70" t="5850" r="14386"/>
            <a:stretch/>
          </p:blipFill>
          <p:spPr bwMode="auto">
            <a:xfrm>
              <a:off x="5714999" y="1634499"/>
              <a:ext cx="1778037" cy="234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D02A496-5C79-8D22-1BAD-BF08CAB19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3437" t="117" r="50000" b="1215"/>
            <a:stretch/>
          </p:blipFill>
          <p:spPr>
            <a:xfrm>
              <a:off x="7493036" y="1634499"/>
              <a:ext cx="1987562" cy="2342843"/>
            </a:xfrm>
            <a:prstGeom prst="rect">
              <a:avLst/>
            </a:prstGeom>
          </p:spPr>
        </p:pic>
        <p:pic>
          <p:nvPicPr>
            <p:cNvPr id="5" name="Picture 4" descr="Marshalling Yard">
              <a:extLst>
                <a:ext uri="{FF2B5EF4-FFF2-40B4-BE49-F238E27FC236}">
                  <a16:creationId xmlns:a16="http://schemas.microsoft.com/office/drawing/2014/main" id="{D754115A-4402-8F70-F8C2-4187AF4709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1" t="15279" r="17433" b="24313"/>
            <a:stretch/>
          </p:blipFill>
          <p:spPr bwMode="auto">
            <a:xfrm>
              <a:off x="5714999" y="4086778"/>
              <a:ext cx="3765599" cy="223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Freeform 3">
            <a:extLst>
              <a:ext uri="{FF2B5EF4-FFF2-40B4-BE49-F238E27FC236}">
                <a16:creationId xmlns:a16="http://schemas.microsoft.com/office/drawing/2014/main" id="{7298A07F-CA54-4795-D2D7-96F1FC57E413}"/>
              </a:ext>
            </a:extLst>
          </p:cNvPr>
          <p:cNvSpPr/>
          <p:nvPr/>
        </p:nvSpPr>
        <p:spPr>
          <a:xfrm>
            <a:off x="8534400" y="135603"/>
            <a:ext cx="1031364" cy="364099"/>
          </a:xfrm>
          <a:custGeom>
            <a:avLst/>
            <a:gdLst/>
            <a:ahLst/>
            <a:cxnLst/>
            <a:rect l="l" t="t" r="r" b="b"/>
            <a:pathLst>
              <a:path w="3031797" h="1070307">
                <a:moveTo>
                  <a:pt x="0" y="0"/>
                </a:moveTo>
                <a:lnTo>
                  <a:pt x="3031797" y="0"/>
                </a:lnTo>
                <a:lnTo>
                  <a:pt x="3031797" y="1070307"/>
                </a:lnTo>
                <a:lnTo>
                  <a:pt x="0" y="10703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54" y="1647697"/>
            <a:ext cx="5393416" cy="58867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064" y="1654523"/>
            <a:ext cx="5659613" cy="580483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flipV="1">
            <a:off x="1365590" y="3545502"/>
            <a:ext cx="3053467" cy="1497214"/>
          </a:xfrm>
          <a:prstGeom prst="line">
            <a:avLst/>
          </a:prstGeom>
          <a:ln w="38100" cap="flat">
            <a:gradFill>
              <a:gsLst>
                <a:gs pos="0">
                  <a:srgbClr val="FE8356">
                    <a:alpha val="100000"/>
                  </a:srgbClr>
                </a:gs>
                <a:gs pos="50000">
                  <a:srgbClr val="FFEE22">
                    <a:alpha val="100000"/>
                  </a:srgbClr>
                </a:gs>
                <a:gs pos="100000">
                  <a:srgbClr val="A2D834">
                    <a:alpha val="100000"/>
                  </a:srgbClr>
                </a:gs>
              </a:gsLst>
              <a:lin ang="18900000"/>
            </a:gra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flipV="1">
            <a:off x="5819761" y="3352286"/>
            <a:ext cx="3202319" cy="941822"/>
          </a:xfrm>
          <a:prstGeom prst="line">
            <a:avLst/>
          </a:prstGeom>
          <a:ln w="38100" cap="flat">
            <a:gradFill>
              <a:gsLst>
                <a:gs pos="0">
                  <a:srgbClr val="FE8356">
                    <a:alpha val="100000"/>
                  </a:srgbClr>
                </a:gs>
                <a:gs pos="50000">
                  <a:srgbClr val="FFEE22">
                    <a:alpha val="100000"/>
                  </a:srgbClr>
                </a:gs>
                <a:gs pos="100000">
                  <a:srgbClr val="A2D834">
                    <a:alpha val="100000"/>
                  </a:srgbClr>
                </a:gs>
              </a:gsLst>
              <a:lin ang="18900000"/>
            </a:gra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31520" y="562280"/>
            <a:ext cx="7947223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sz="3000" spc="-120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We’re building the capacity to serve more households and reduce unsheltered homelessness.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02909A26-20B6-67DB-6A1D-61E7C3BD0882}"/>
              </a:ext>
            </a:extLst>
          </p:cNvPr>
          <p:cNvSpPr/>
          <p:nvPr/>
        </p:nvSpPr>
        <p:spPr>
          <a:xfrm>
            <a:off x="8534400" y="135603"/>
            <a:ext cx="1031364" cy="364099"/>
          </a:xfrm>
          <a:custGeom>
            <a:avLst/>
            <a:gdLst/>
            <a:ahLst/>
            <a:cxnLst/>
            <a:rect l="l" t="t" r="r" b="b"/>
            <a:pathLst>
              <a:path w="3031797" h="1070307">
                <a:moveTo>
                  <a:pt x="0" y="0"/>
                </a:moveTo>
                <a:lnTo>
                  <a:pt x="3031797" y="0"/>
                </a:lnTo>
                <a:lnTo>
                  <a:pt x="3031797" y="1070307"/>
                </a:lnTo>
                <a:lnTo>
                  <a:pt x="0" y="10703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591386" y="1808629"/>
            <a:ext cx="3535681" cy="2128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400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Example Housing Situations</a:t>
            </a:r>
          </a:p>
          <a:p>
            <a:pPr marL="302262" lvl="1" indent="-151131" algn="l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People facing eviction</a:t>
            </a:r>
          </a:p>
          <a:p>
            <a:pPr marL="302262" lvl="1" indent="-151131" algn="l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People with low incomes who are severely rent burdened</a:t>
            </a:r>
          </a:p>
          <a:p>
            <a:pPr marL="302262" lvl="1" indent="-151131" algn="l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People experiencing partner or family violence</a:t>
            </a:r>
          </a:p>
          <a:p>
            <a:pPr marL="302262" lvl="1" indent="-151131" algn="l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People who are doubled up or living in other unstable housing situations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91386" y="4227544"/>
            <a:ext cx="3541978" cy="2397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400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HSO Investments in Early Intervention</a:t>
            </a:r>
          </a:p>
          <a:p>
            <a:pPr marL="302262" lvl="1" indent="-151131" algn="l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Digital navigation and resource hotline</a:t>
            </a:r>
          </a:p>
          <a:p>
            <a:pPr marL="302262" lvl="1" indent="-151131" algn="l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Prevention programs for households/youth</a:t>
            </a:r>
          </a:p>
          <a:p>
            <a:pPr marL="302262" lvl="1" indent="-151131" algn="l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Diversion resources for quick resolution of new homelessness </a:t>
            </a:r>
          </a:p>
          <a:p>
            <a:pPr marL="302262" lvl="1" indent="-151131" algn="l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Leverage brick-and-mortar facilities such as shelters and navigation centers to provide rapid exit funds. 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19897CBB-8511-35DA-236E-C1111CDEA193}"/>
              </a:ext>
            </a:extLst>
          </p:cNvPr>
          <p:cNvSpPr txBox="1"/>
          <p:nvPr/>
        </p:nvSpPr>
        <p:spPr>
          <a:xfrm>
            <a:off x="731520" y="562280"/>
            <a:ext cx="7947223" cy="77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sz="3000" spc="-120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We’re getting upstream with prevention and early intervention, serving more Austinites more quickly.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B3F329-62CE-6C15-A88A-11BF370E3C76}"/>
              </a:ext>
            </a:extLst>
          </p:cNvPr>
          <p:cNvGrpSpPr/>
          <p:nvPr/>
        </p:nvGrpSpPr>
        <p:grpSpPr>
          <a:xfrm>
            <a:off x="3826766" y="1713658"/>
            <a:ext cx="5738998" cy="4446621"/>
            <a:chOff x="3938402" y="1518053"/>
            <a:chExt cx="5738998" cy="4446621"/>
          </a:xfrm>
        </p:grpSpPr>
        <p:sp>
          <p:nvSpPr>
            <p:cNvPr id="22" name="TextBox 22"/>
            <p:cNvSpPr txBox="1"/>
            <p:nvPr/>
          </p:nvSpPr>
          <p:spPr>
            <a:xfrm>
              <a:off x="4728083" y="4651668"/>
              <a:ext cx="4660164" cy="5500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  <a:spcBef>
                  <a:spcPct val="0"/>
                </a:spcBef>
              </a:pPr>
              <a:r>
                <a:rPr lang="en-US" sz="1600" b="1" spc="36" dirty="0">
                  <a:solidFill>
                    <a:srgbClr val="FF5757"/>
                  </a:solidFill>
                  <a:latin typeface="Canva Sans" panose="020B0604020202020204" charset="0"/>
                  <a:ea typeface="Public Sans Bold"/>
                  <a:cs typeface="Public Sans Bold"/>
                  <a:sym typeface="Public Sans Bold"/>
                </a:rPr>
                <a:t>$34,000-$40,000 </a:t>
              </a:r>
              <a:r>
                <a:rPr lang="en-US" sz="1600" dirty="0">
                  <a:solidFill>
                    <a:srgbClr val="000000"/>
                  </a:solidFill>
                  <a:latin typeface="Canva Sans" panose="020B0604020202020204" charset="0"/>
                  <a:sym typeface="Public Sans"/>
                </a:rPr>
                <a:t>Average cost of RRH or PSH services and subsidy per client per year.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728083" y="5373037"/>
              <a:ext cx="4660164" cy="5916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80"/>
                </a:lnSpc>
              </a:pPr>
              <a:r>
                <a:rPr lang="en-US" sz="1600" b="1" dirty="0">
                  <a:solidFill>
                    <a:srgbClr val="FF5757"/>
                  </a:solidFill>
                  <a:latin typeface="Canva Sans" panose="020B0604020202020204" charset="0"/>
                  <a:ea typeface="Canva Sans Bold"/>
                  <a:cs typeface="Canva Sans Bold"/>
                  <a:sym typeface="Canva Sans Bold"/>
                </a:rPr>
                <a:t>$2,040</a:t>
              </a:r>
              <a:r>
                <a:rPr lang="en-US" sz="1600" b="1" dirty="0">
                  <a:solidFill>
                    <a:srgbClr val="065381"/>
                  </a:solidFill>
                  <a:latin typeface="Canva Sans" panose="020B0604020202020204" charset="0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Canva Sans" panose="020B0604020202020204" charset="0"/>
                  <a:ea typeface="Canva Sans"/>
                  <a:cs typeface="Canva Sans"/>
                  <a:sym typeface="Canva Sans"/>
                </a:rPr>
                <a:t>Average one-time cost per early intervention per client.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2812816-9F21-531C-113E-DB7993BC5C6F}"/>
                </a:ext>
              </a:extLst>
            </p:cNvPr>
            <p:cNvGrpSpPr/>
            <p:nvPr/>
          </p:nvGrpSpPr>
          <p:grpSpPr>
            <a:xfrm>
              <a:off x="3938402" y="1518053"/>
              <a:ext cx="5738998" cy="2852999"/>
              <a:chOff x="3675899" y="4226092"/>
              <a:chExt cx="5899185" cy="2932632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6771381" y="6559589"/>
                <a:ext cx="2803703" cy="599135"/>
                <a:chOff x="0" y="0"/>
                <a:chExt cx="1370865" cy="297575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1370865" cy="29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865" h="297575">
                      <a:moveTo>
                        <a:pt x="1167665" y="0"/>
                      </a:moveTo>
                      <a:lnTo>
                        <a:pt x="0" y="0"/>
                      </a:lnTo>
                      <a:lnTo>
                        <a:pt x="203200" y="297575"/>
                      </a:lnTo>
                      <a:lnTo>
                        <a:pt x="1370865" y="297575"/>
                      </a:lnTo>
                      <a:lnTo>
                        <a:pt x="1167665" y="0"/>
                      </a:lnTo>
                      <a:close/>
                    </a:path>
                  </a:pathLst>
                </a:custGeom>
                <a:solidFill>
                  <a:srgbClr val="2D8BBA">
                    <a:alpha val="57647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" name="TextBox 4"/>
                <p:cNvSpPr txBox="1"/>
                <p:nvPr/>
              </p:nvSpPr>
              <p:spPr>
                <a:xfrm>
                  <a:off x="101600" y="0"/>
                  <a:ext cx="1167665" cy="2975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grpSp>
            <p:nvGrpSpPr>
              <p:cNvPr id="5" name="Group 5"/>
              <p:cNvGrpSpPr/>
              <p:nvPr/>
            </p:nvGrpSpPr>
            <p:grpSpPr>
              <a:xfrm>
                <a:off x="6249510" y="5692408"/>
                <a:ext cx="2778868" cy="608602"/>
                <a:chOff x="0" y="0"/>
                <a:chExt cx="1370865" cy="300234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0" y="0"/>
                  <a:ext cx="1370865" cy="30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865" h="300234">
                      <a:moveTo>
                        <a:pt x="1167665" y="0"/>
                      </a:moveTo>
                      <a:lnTo>
                        <a:pt x="0" y="0"/>
                      </a:lnTo>
                      <a:lnTo>
                        <a:pt x="203200" y="300234"/>
                      </a:lnTo>
                      <a:lnTo>
                        <a:pt x="1370865" y="300234"/>
                      </a:lnTo>
                      <a:lnTo>
                        <a:pt x="1167665" y="0"/>
                      </a:lnTo>
                      <a:close/>
                    </a:path>
                  </a:pathLst>
                </a:custGeom>
                <a:solidFill>
                  <a:srgbClr val="065381">
                    <a:alpha val="57647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101600" y="0"/>
                  <a:ext cx="1167665" cy="300234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7804FA4-8BE3-EAC1-4810-82B198476B3F}"/>
                  </a:ext>
                </a:extLst>
              </p:cNvPr>
              <p:cNvGrpSpPr/>
              <p:nvPr/>
            </p:nvGrpSpPr>
            <p:grpSpPr>
              <a:xfrm>
                <a:off x="3675899" y="4226092"/>
                <a:ext cx="5410378" cy="2932632"/>
                <a:chOff x="3659211" y="4382568"/>
                <a:chExt cx="5410378" cy="2932632"/>
              </a:xfrm>
            </p:grpSpPr>
            <p:sp>
              <p:nvSpPr>
                <p:cNvPr id="8" name="TextBox 8"/>
                <p:cNvSpPr txBox="1"/>
                <p:nvPr/>
              </p:nvSpPr>
              <p:spPr>
                <a:xfrm>
                  <a:off x="6818425" y="5962187"/>
                  <a:ext cx="1699287" cy="3563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41"/>
                    </a:lnSpc>
                  </a:pPr>
                  <a:r>
                    <a:rPr lang="en-US" sz="1100" b="1" spc="24" dirty="0">
                      <a:solidFill>
                        <a:srgbClr val="FFFFFF"/>
                      </a:solidFill>
                      <a:latin typeface="Public Sans Bold"/>
                      <a:ea typeface="Public Sans Bold"/>
                      <a:cs typeface="Public Sans Bold"/>
                      <a:sym typeface="Public Sans Bold"/>
                    </a:rPr>
                    <a:t>Quickly Resolve Crisis </a:t>
                  </a:r>
                </a:p>
                <a:p>
                  <a:pPr algn="ctr">
                    <a:lnSpc>
                      <a:spcPts val="1441"/>
                    </a:lnSpc>
                    <a:spcBef>
                      <a:spcPct val="0"/>
                    </a:spcBef>
                  </a:pPr>
                  <a:r>
                    <a:rPr lang="en-US" sz="1100" b="1" spc="24" dirty="0">
                      <a:solidFill>
                        <a:srgbClr val="FFFFFF"/>
                      </a:solidFill>
                      <a:latin typeface="Public Sans Bold"/>
                      <a:ea typeface="Public Sans Bold"/>
                      <a:cs typeface="Public Sans Bold"/>
                      <a:sym typeface="Public Sans Bold"/>
                    </a:rPr>
                    <a:t>When Not Prevented</a:t>
                  </a:r>
                </a:p>
              </p:txBody>
            </p:sp>
            <p:sp>
              <p:nvSpPr>
                <p:cNvPr id="9" name="Freeform 9"/>
                <p:cNvSpPr/>
                <p:nvPr/>
              </p:nvSpPr>
              <p:spPr>
                <a:xfrm>
                  <a:off x="3659211" y="4382568"/>
                  <a:ext cx="4115443" cy="2932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5443" h="2932632">
                      <a:moveTo>
                        <a:pt x="0" y="0"/>
                      </a:moveTo>
                      <a:lnTo>
                        <a:pt x="4115443" y="0"/>
                      </a:lnTo>
                      <a:lnTo>
                        <a:pt x="4115443" y="2932632"/>
                      </a:lnTo>
                      <a:lnTo>
                        <a:pt x="0" y="2932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 r="-815" b="-41476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5407350" y="6976083"/>
                  <a:ext cx="652719" cy="18921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21"/>
                    </a:lnSpc>
                    <a:spcBef>
                      <a:spcPct val="0"/>
                    </a:spcBef>
                  </a:pPr>
                  <a:r>
                    <a:rPr lang="en-US" sz="1200" b="1" spc="27" dirty="0">
                      <a:solidFill>
                        <a:srgbClr val="FFFFFF"/>
                      </a:solidFill>
                      <a:latin typeface="Public Sans Bold"/>
                      <a:ea typeface="Public Sans Bold"/>
                      <a:cs typeface="Public Sans Bold"/>
                      <a:sym typeface="Public Sans Bold"/>
                    </a:rPr>
                    <a:t>Prevent</a:t>
                  </a:r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5474079" y="6080176"/>
                  <a:ext cx="519261" cy="18921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21"/>
                    </a:lnSpc>
                    <a:spcBef>
                      <a:spcPct val="0"/>
                    </a:spcBef>
                  </a:pPr>
                  <a:r>
                    <a:rPr lang="en-US" sz="1200" b="1" spc="27" dirty="0">
                      <a:solidFill>
                        <a:srgbClr val="FFFFFF"/>
                      </a:solidFill>
                      <a:latin typeface="Public Sans Bold"/>
                      <a:ea typeface="Public Sans Bold"/>
                      <a:cs typeface="Public Sans Bold"/>
                      <a:sym typeface="Public Sans Bold"/>
                    </a:rPr>
                    <a:t>Divert</a:t>
                  </a:r>
                </a:p>
              </p:txBody>
            </p:sp>
            <p:grpSp>
              <p:nvGrpSpPr>
                <p:cNvPr id="13" name="Group 13"/>
                <p:cNvGrpSpPr/>
                <p:nvPr/>
              </p:nvGrpSpPr>
              <p:grpSpPr>
                <a:xfrm>
                  <a:off x="5733710" y="4730076"/>
                  <a:ext cx="2778868" cy="861368"/>
                  <a:chOff x="0" y="0"/>
                  <a:chExt cx="1370865" cy="424928"/>
                </a:xfrm>
              </p:grpSpPr>
              <p:sp>
                <p:nvSpPr>
                  <p:cNvPr id="14" name="Freeform 14"/>
                  <p:cNvSpPr/>
                  <p:nvPr/>
                </p:nvSpPr>
                <p:spPr>
                  <a:xfrm>
                    <a:off x="0" y="0"/>
                    <a:ext cx="1370865" cy="4249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0865" h="424928">
                        <a:moveTo>
                          <a:pt x="1167665" y="0"/>
                        </a:moveTo>
                        <a:lnTo>
                          <a:pt x="0" y="0"/>
                        </a:lnTo>
                        <a:lnTo>
                          <a:pt x="203200" y="424928"/>
                        </a:lnTo>
                        <a:lnTo>
                          <a:pt x="1370865" y="424928"/>
                        </a:lnTo>
                        <a:lnTo>
                          <a:pt x="1167665" y="0"/>
                        </a:lnTo>
                        <a:close/>
                      </a:path>
                    </a:pathLst>
                  </a:custGeom>
                  <a:solidFill>
                    <a:srgbClr val="FF914D">
                      <a:alpha val="63922"/>
                    </a:srgbClr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TextBox 15"/>
                  <p:cNvSpPr txBox="1"/>
                  <p:nvPr/>
                </p:nvSpPr>
                <p:spPr>
                  <a:xfrm>
                    <a:off x="101600" y="0"/>
                    <a:ext cx="1167665" cy="424928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160"/>
                      </a:lnSpc>
                    </a:pPr>
                    <a:endParaRPr/>
                  </a:p>
                </p:txBody>
              </p:sp>
            </p:grpSp>
            <p:sp>
              <p:nvSpPr>
                <p:cNvPr id="17" name="TextBox 17"/>
                <p:cNvSpPr txBox="1"/>
                <p:nvPr/>
              </p:nvSpPr>
              <p:spPr>
                <a:xfrm>
                  <a:off x="7411600" y="6862076"/>
                  <a:ext cx="1657989" cy="3563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41"/>
                    </a:lnSpc>
                  </a:pPr>
                  <a:r>
                    <a:rPr lang="en-US" sz="1100" b="1" spc="24" dirty="0">
                      <a:solidFill>
                        <a:srgbClr val="FFFFFF"/>
                      </a:solidFill>
                      <a:latin typeface="Public Sans Bold"/>
                      <a:ea typeface="Public Sans Bold"/>
                      <a:cs typeface="Public Sans Bold"/>
                      <a:sym typeface="Public Sans Bold"/>
                    </a:rPr>
                    <a:t>Problem Solve Before </a:t>
                  </a:r>
                </a:p>
                <a:p>
                  <a:pPr algn="ctr">
                    <a:lnSpc>
                      <a:spcPts val="1441"/>
                    </a:lnSpc>
                    <a:spcBef>
                      <a:spcPct val="0"/>
                    </a:spcBef>
                  </a:pPr>
                  <a:r>
                    <a:rPr lang="en-US" sz="1100" b="1" spc="24" dirty="0">
                      <a:solidFill>
                        <a:srgbClr val="FFFFFF"/>
                      </a:solidFill>
                      <a:latin typeface="Public Sans Bold"/>
                      <a:ea typeface="Public Sans Bold"/>
                      <a:cs typeface="Public Sans Bold"/>
                      <a:sym typeface="Public Sans Bold"/>
                    </a:rPr>
                    <a:t>Crisis Happens</a:t>
                  </a:r>
                </a:p>
              </p:txBody>
            </p:sp>
          </p:grpSp>
          <p:sp>
            <p:nvSpPr>
              <p:cNvPr id="18" name="TextBox 18"/>
              <p:cNvSpPr txBox="1"/>
              <p:nvPr/>
            </p:nvSpPr>
            <p:spPr>
              <a:xfrm>
                <a:off x="6307708" y="4759895"/>
                <a:ext cx="1664246" cy="5408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41"/>
                  </a:lnSpc>
                </a:pPr>
                <a:r>
                  <a:rPr lang="en-US" sz="1100" b="1" spc="24" dirty="0">
                    <a:solidFill>
                      <a:srgbClr val="FFFFFF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Help Households Exit</a:t>
                </a:r>
              </a:p>
              <a:p>
                <a:pPr algn="ctr">
                  <a:lnSpc>
                    <a:spcPts val="1441"/>
                  </a:lnSpc>
                </a:pPr>
                <a:r>
                  <a:rPr lang="en-US" sz="1100" b="1" spc="24" dirty="0">
                    <a:solidFill>
                      <a:srgbClr val="FFFFFF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Homelessness &amp; Then</a:t>
                </a:r>
              </a:p>
              <a:p>
                <a:pPr algn="ctr">
                  <a:lnSpc>
                    <a:spcPts val="1441"/>
                  </a:lnSpc>
                  <a:spcBef>
                    <a:spcPct val="0"/>
                  </a:spcBef>
                </a:pPr>
                <a:r>
                  <a:rPr lang="en-US" sz="1100" b="1" spc="24" dirty="0">
                    <a:solidFill>
                      <a:srgbClr val="FFFFFF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Promote Stability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5356398" y="5144781"/>
                <a:ext cx="754623" cy="1892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21"/>
                  </a:lnSpc>
                  <a:spcBef>
                    <a:spcPct val="0"/>
                  </a:spcBef>
                </a:pPr>
                <a:r>
                  <a:rPr lang="en-US" sz="1200" b="1" spc="27" dirty="0">
                    <a:solidFill>
                      <a:srgbClr val="FFFFFF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Stabilize</a:t>
                </a:r>
              </a:p>
            </p:txBody>
          </p:sp>
        </p:grpSp>
      </p:grpSp>
      <p:sp>
        <p:nvSpPr>
          <p:cNvPr id="28" name="Freeform 3">
            <a:extLst>
              <a:ext uri="{FF2B5EF4-FFF2-40B4-BE49-F238E27FC236}">
                <a16:creationId xmlns:a16="http://schemas.microsoft.com/office/drawing/2014/main" id="{9FB22A5C-52F6-D3BF-556C-DE74B19708D1}"/>
              </a:ext>
            </a:extLst>
          </p:cNvPr>
          <p:cNvSpPr/>
          <p:nvPr/>
        </p:nvSpPr>
        <p:spPr>
          <a:xfrm>
            <a:off x="8534400" y="135603"/>
            <a:ext cx="1031364" cy="364099"/>
          </a:xfrm>
          <a:custGeom>
            <a:avLst/>
            <a:gdLst/>
            <a:ahLst/>
            <a:cxnLst/>
            <a:rect l="l" t="t" r="r" b="b"/>
            <a:pathLst>
              <a:path w="3031797" h="1070307">
                <a:moveTo>
                  <a:pt x="0" y="0"/>
                </a:moveTo>
                <a:lnTo>
                  <a:pt x="3031797" y="0"/>
                </a:lnTo>
                <a:lnTo>
                  <a:pt x="3031797" y="1070307"/>
                </a:lnTo>
                <a:lnTo>
                  <a:pt x="0" y="10703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73775" y="807547"/>
            <a:ext cx="3810000" cy="6265198"/>
          </a:xfrm>
          <a:custGeom>
            <a:avLst/>
            <a:gdLst/>
            <a:ahLst/>
            <a:cxnLst/>
            <a:rect l="l" t="t" r="r" b="b"/>
            <a:pathLst>
              <a:path w="5927826" h="8603380">
                <a:moveTo>
                  <a:pt x="0" y="0"/>
                </a:moveTo>
                <a:lnTo>
                  <a:pt x="5927826" y="0"/>
                </a:lnTo>
                <a:lnTo>
                  <a:pt x="5927826" y="8603380"/>
                </a:lnTo>
                <a:lnTo>
                  <a:pt x="0" y="8603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" t="-2" r="-23329" b="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36624" y="381000"/>
            <a:ext cx="4023827" cy="842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0"/>
              </a:lnSpc>
            </a:pPr>
            <a:r>
              <a:rPr lang="en-US" sz="3000" spc="90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Spotlight: </a:t>
            </a:r>
          </a:p>
          <a:p>
            <a:pPr marL="0" lvl="0" indent="0" algn="l">
              <a:lnSpc>
                <a:spcPts val="3270"/>
              </a:lnSpc>
            </a:pPr>
            <a:r>
              <a:rPr lang="en-US" sz="3000" spc="90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Digital Innovations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6624" y="1524000"/>
            <a:ext cx="5178376" cy="5898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400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PEH Text Alert System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Launched in 2023 to enhance emergency notifications.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Reaches more than 5,000 subscribers.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ublic Sans"/>
              <a:ea typeface="Public Sans"/>
              <a:cs typeface="Public Sans"/>
              <a:sym typeface="Public Sans"/>
            </a:endParaRP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400" b="1" dirty="0">
              <a:solidFill>
                <a:srgbClr val="00000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l">
              <a:lnSpc>
                <a:spcPts val="2100"/>
              </a:lnSpc>
            </a:pPr>
            <a:r>
              <a:rPr lang="en-US" sz="1400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Navigation Hotline</a:t>
            </a:r>
          </a:p>
          <a:p>
            <a:pPr marL="302262" lvl="1" indent="-151131" algn="l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Staffed 60 hours per week.</a:t>
            </a:r>
          </a:p>
          <a:p>
            <a:pPr marL="302262" lvl="1" indent="-151131" algn="l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Immediate screening for early intervention eligibility.</a:t>
            </a:r>
          </a:p>
          <a:p>
            <a:pPr marL="302262" lvl="1" indent="-151131" algn="l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Live referrals to appropriate resources.</a:t>
            </a:r>
          </a:p>
          <a:p>
            <a:pPr marL="302262" lvl="1" indent="-151131" algn="l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1/3 of callers are families with children.</a:t>
            </a:r>
          </a:p>
          <a:p>
            <a:pPr marL="302262" lvl="1" indent="-151131" algn="l">
              <a:lnSpc>
                <a:spcPts val="2100"/>
              </a:lnSpc>
              <a:buFont typeface="Arial"/>
              <a:buChar char="•"/>
            </a:pPr>
            <a:endParaRPr lang="en-US" sz="1400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>
              <a:lnSpc>
                <a:spcPts val="2100"/>
              </a:lnSpc>
            </a:pPr>
            <a:r>
              <a:rPr lang="en-US" sz="1400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Service Pods</a:t>
            </a:r>
          </a:p>
          <a:p>
            <a:pPr marL="302262" lvl="1" indent="-151131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Deployed at high traffic social and health service locations, like navigation centers and emergency rooms. </a:t>
            </a:r>
          </a:p>
          <a:p>
            <a:pPr marL="302262" lvl="1" indent="-151131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Video conferencing and tele-health capabilities.</a:t>
            </a:r>
          </a:p>
          <a:p>
            <a:pPr marL="302262" lvl="1" indent="-151131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Clients can complete or update a housing assessment. </a:t>
            </a:r>
          </a:p>
          <a:p>
            <a:pPr marL="302262" lvl="1" indent="-151131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Reduces need to visit brick-and-mortar locations.</a:t>
            </a:r>
          </a:p>
          <a:p>
            <a:pPr marL="151131" lvl="1">
              <a:lnSpc>
                <a:spcPts val="2100"/>
              </a:lnSpc>
            </a:pPr>
            <a:endParaRPr lang="en-US" sz="1400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1">
              <a:lnSpc>
                <a:spcPts val="2100"/>
              </a:lnSpc>
            </a:pPr>
            <a:r>
              <a:rPr lang="en-US" sz="1400" b="1" dirty="0">
                <a:solidFill>
                  <a:srgbClr val="000000"/>
                </a:solidFill>
                <a:latin typeface="Public Sans Bold"/>
                <a:sym typeface="Public Sans"/>
              </a:rPr>
              <a:t>Online Resource Finder</a:t>
            </a:r>
          </a:p>
          <a:p>
            <a:pPr marL="302262" lvl="1" indent="-151131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Launched austintexas.gov/</a:t>
            </a:r>
            <a:r>
              <a:rPr lang="en-US" sz="14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opennow</a:t>
            </a: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in 2025. </a:t>
            </a:r>
          </a:p>
          <a:p>
            <a:pPr marL="302262" lvl="1" indent="-151131">
              <a:lnSpc>
                <a:spcPts val="21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Provides interactive, up-to-date information on the availability and locations of resources. </a:t>
            </a:r>
          </a:p>
          <a:p>
            <a:pPr marL="151131" lvl="1" algn="l">
              <a:lnSpc>
                <a:spcPts val="2100"/>
              </a:lnSpc>
            </a:pPr>
            <a:endParaRPr lang="en-US" sz="1400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73A6C98F-0C8F-EFC1-36C1-9670913C3E86}"/>
              </a:ext>
            </a:extLst>
          </p:cNvPr>
          <p:cNvSpPr/>
          <p:nvPr/>
        </p:nvSpPr>
        <p:spPr>
          <a:xfrm>
            <a:off x="8534400" y="135603"/>
            <a:ext cx="1031364" cy="364099"/>
          </a:xfrm>
          <a:custGeom>
            <a:avLst/>
            <a:gdLst/>
            <a:ahLst/>
            <a:cxnLst/>
            <a:rect l="l" t="t" r="r" b="b"/>
            <a:pathLst>
              <a:path w="3031797" h="1070307">
                <a:moveTo>
                  <a:pt x="0" y="0"/>
                </a:moveTo>
                <a:lnTo>
                  <a:pt x="3031797" y="0"/>
                </a:lnTo>
                <a:lnTo>
                  <a:pt x="3031797" y="1070307"/>
                </a:lnTo>
                <a:lnTo>
                  <a:pt x="0" y="10703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2F1D38-1BE9-45F2-8B7C-3840473C8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E9009B56-0264-91DE-94B7-F68DD656034B}"/>
              </a:ext>
            </a:extLst>
          </p:cNvPr>
          <p:cNvSpPr txBox="1"/>
          <p:nvPr/>
        </p:nvSpPr>
        <p:spPr>
          <a:xfrm>
            <a:off x="3733800" y="1524000"/>
            <a:ext cx="5943600" cy="5629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 Bold"/>
                <a:ea typeface="Public Sans Bold"/>
                <a:cs typeface="Public Sans Bold"/>
                <a:sym typeface="Public Sans Bold"/>
              </a:rPr>
              <a:t>Continue upstream systems investments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Lauch homeless prevention collaboration with ECHO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Open new housing navigation center to prevent homeless and support rapid exits for newly homeless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 Bold"/>
                <a:ea typeface="Public Sans Bold"/>
                <a:cs typeface="Public Sans Bold"/>
                <a:sym typeface="Public Sans Bold"/>
              </a:rPr>
              <a:t>Adding shelter and housing capacity 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Add 150 new beds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FY26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, including 50 family shelter beds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Administer services funding for new PSH units  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Continue partnership with Housing Connector to engage landlords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 Bold"/>
                <a:ea typeface="Public Sans Bold"/>
                <a:cs typeface="Public Sans Bold"/>
                <a:sym typeface="Public Sans Bold"/>
              </a:rPr>
              <a:t>Address mental health gaps 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Expand HOST partnership with Integral Care, DACC, APD, and EMS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Contribute to the success of the ‘No Wrong Door’ initiative 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Support addition of </a:t>
            </a: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skilled nursing facility, therapeutic residential treatment, and behavioral health respite beds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ublic Sans"/>
              <a:ea typeface="Public Sans"/>
              <a:cs typeface="Public Sans"/>
              <a:sym typeface="Public Sans"/>
            </a:endParaRPr>
          </a:p>
          <a:p>
            <a:pPr marL="151131" marR="0" lvl="1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1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 Bold"/>
                <a:ea typeface="+mn-ea"/>
                <a:cs typeface="+mn-cs"/>
                <a:sym typeface="Public Sans"/>
              </a:rPr>
              <a:t>Improve outcomes for key subpopulations, including: 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Chronic homeless and mentally unstable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Foster youth, unaccompanied minors, and transitional aged youth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Households with children under age 18 </a:t>
            </a:r>
          </a:p>
          <a:p>
            <a:pPr marL="151131" marR="0" lvl="1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8" name="Picture 7" descr="Gaines Creek before HEAL">
            <a:extLst>
              <a:ext uri="{FF2B5EF4-FFF2-40B4-BE49-F238E27FC236}">
                <a16:creationId xmlns:a16="http://schemas.microsoft.com/office/drawing/2014/main" id="{188E7732-4146-43FF-DDDE-2E8846359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7" r="-2" b="10352"/>
          <a:stretch/>
        </p:blipFill>
        <p:spPr>
          <a:xfrm>
            <a:off x="536624" y="1524000"/>
            <a:ext cx="2970680" cy="1670104"/>
          </a:xfrm>
          <a:prstGeom prst="rect">
            <a:avLst/>
          </a:prstGeom>
        </p:spPr>
      </p:pic>
      <p:pic>
        <p:nvPicPr>
          <p:cNvPr id="9" name="Picture 8" descr="Gaines Creek after HEAL">
            <a:extLst>
              <a:ext uri="{FF2B5EF4-FFF2-40B4-BE49-F238E27FC236}">
                <a16:creationId xmlns:a16="http://schemas.microsoft.com/office/drawing/2014/main" id="{9F1CA9E8-3CB9-7B44-F541-EA81714C4E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r="8934" b="27790"/>
          <a:stretch/>
        </p:blipFill>
        <p:spPr>
          <a:xfrm>
            <a:off x="536626" y="5156377"/>
            <a:ext cx="2970680" cy="1671347"/>
          </a:xfrm>
          <a:prstGeom prst="rect">
            <a:avLst/>
          </a:prstGeom>
        </p:spPr>
      </p:pic>
      <p:pic>
        <p:nvPicPr>
          <p:cNvPr id="10" name="Picture 9" descr="A picture containing tree, outdoor, car, road&#10;&#10;Description automatically generated">
            <a:extLst>
              <a:ext uri="{FF2B5EF4-FFF2-40B4-BE49-F238E27FC236}">
                <a16:creationId xmlns:a16="http://schemas.microsoft.com/office/drawing/2014/main" id="{08A3E270-2AC4-1CDA-3C9B-D74935F594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17105" r="6277" b="9061"/>
          <a:stretch/>
        </p:blipFill>
        <p:spPr>
          <a:xfrm>
            <a:off x="536626" y="3352883"/>
            <a:ext cx="2970680" cy="1671347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2A64EDE1-BC54-CBEC-609F-CD15F1C3B0BE}"/>
              </a:ext>
            </a:extLst>
          </p:cNvPr>
          <p:cNvSpPr txBox="1"/>
          <p:nvPr/>
        </p:nvSpPr>
        <p:spPr>
          <a:xfrm>
            <a:off x="731520" y="562280"/>
            <a:ext cx="7947223" cy="776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1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We’re learning from our successes and </a:t>
            </a:r>
            <a:r>
              <a:rPr lang="en-US" sz="3000" spc="-120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continuing efforts to </a:t>
            </a:r>
            <a:r>
              <a:rPr kumimoji="0" lang="en-US" sz="3000" b="0" i="0" u="none" strike="noStrike" kern="1200" cap="none" spc="-1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fill key system gaps.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FC91847-1D65-1196-EB4B-1FB3E687DD34}"/>
              </a:ext>
            </a:extLst>
          </p:cNvPr>
          <p:cNvSpPr/>
          <p:nvPr/>
        </p:nvSpPr>
        <p:spPr>
          <a:xfrm>
            <a:off x="8534400" y="135603"/>
            <a:ext cx="1031364" cy="364099"/>
          </a:xfrm>
          <a:custGeom>
            <a:avLst/>
            <a:gdLst/>
            <a:ahLst/>
            <a:cxnLst/>
            <a:rect l="l" t="t" r="r" b="b"/>
            <a:pathLst>
              <a:path w="3031797" h="1070307">
                <a:moveTo>
                  <a:pt x="0" y="0"/>
                </a:moveTo>
                <a:lnTo>
                  <a:pt x="3031797" y="0"/>
                </a:lnTo>
                <a:lnTo>
                  <a:pt x="3031797" y="1070307"/>
                </a:lnTo>
                <a:lnTo>
                  <a:pt x="0" y="10703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90CBDB-0DAC-8476-868A-387C0E7EE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6">
            <a:extLst>
              <a:ext uri="{FF2B5EF4-FFF2-40B4-BE49-F238E27FC236}">
                <a16:creationId xmlns:a16="http://schemas.microsoft.com/office/drawing/2014/main" id="{A5337238-5E03-56AF-866E-DB19ABE588B6}"/>
              </a:ext>
            </a:extLst>
          </p:cNvPr>
          <p:cNvSpPr txBox="1"/>
          <p:nvPr/>
        </p:nvSpPr>
        <p:spPr>
          <a:xfrm>
            <a:off x="731520" y="562280"/>
            <a:ext cx="7947223" cy="77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1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New funding helps HSO and partners grow a more effective and holistic homeless response system.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8708086-C7E0-EDE1-65E6-F9FD04A28E41}"/>
              </a:ext>
            </a:extLst>
          </p:cNvPr>
          <p:cNvSpPr txBox="1"/>
          <p:nvPr/>
        </p:nvSpPr>
        <p:spPr>
          <a:xfrm>
            <a:off x="731520" y="1533502"/>
            <a:ext cx="9250680" cy="5629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Fiscal Year 2026 Base Budget Additions: $12.6 million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12 new HSO positions for street outreach and encampment mgmt. 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$8 million: ongoing operations for the Marshalling Yard. 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$3.5 million: ongoing operations for Eighth St. Women’s Shelter. </a:t>
            </a:r>
          </a:p>
          <a:p>
            <a:pPr marL="151131" marR="0" lvl="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 Bold"/>
                <a:ea typeface="Public Sans Bold"/>
                <a:cs typeface="Public Sans Bold"/>
                <a:sym typeface="Public Sans Bold"/>
              </a:rPr>
              <a:t>Tax Rate Election: Ongoing Funding: $24.86 million 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$12 million: funding for 300-350 new Rapid Rehousing units 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$5.1 million: funding for 150 new emergency shelter beds 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$3 million: funding for 100 positive exits from BRIDGE shelters 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$2.26 million: funding for</a:t>
            </a: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113 new PSH units 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$2 million: funding to improve street outreach partnerships 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$0.5 million: funding for homeless navigation centers </a:t>
            </a:r>
          </a:p>
          <a:p>
            <a:pPr marL="151131" marR="0" lvl="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 Bold"/>
                <a:ea typeface="Public Sans Bold"/>
                <a:cs typeface="Public Sans Bold"/>
                <a:sym typeface="Public Sans Bold"/>
              </a:rPr>
              <a:t>Tax Rate Election: One-Time Funding: $3.9 million 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$2 million: funding to support community-based shelters 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$1.1 million: funding to support landlord engagement 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$0.5 million: funding to support homeless diversion services </a:t>
            </a:r>
          </a:p>
          <a:p>
            <a:pPr marL="302262" marR="0" lvl="1" indent="-151131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$0.3 million: funding for showers at Charlie Center </a:t>
            </a:r>
          </a:p>
          <a:p>
            <a:pPr marL="151131" lvl="1">
              <a:lnSpc>
                <a:spcPts val="2100"/>
              </a:lnSpc>
              <a:defRPr/>
            </a:pPr>
            <a:endParaRPr lang="en-US" sz="1400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1">
              <a:lnSpc>
                <a:spcPts val="21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TOTAL INVESTMENT: $41.36</a:t>
            </a:r>
          </a:p>
          <a:p>
            <a:pPr marL="287338" lvl="1" indent="-1714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Not including Local Housing Vouchers ($</a:t>
            </a:r>
            <a:r>
              <a:rPr lang="en-US" sz="14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3.7M</a:t>
            </a: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), increase for Emergency Rental Assistance ($</a:t>
            </a:r>
            <a:r>
              <a:rPr lang="en-US" sz="14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400K</a:t>
            </a:r>
            <a:r>
              <a:rPr lang="en-US" sz="1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), etc. 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FAC8358D-DFFE-3A17-381F-77F1D24B6BAC}"/>
              </a:ext>
            </a:extLst>
          </p:cNvPr>
          <p:cNvSpPr/>
          <p:nvPr/>
        </p:nvSpPr>
        <p:spPr>
          <a:xfrm>
            <a:off x="8534400" y="135603"/>
            <a:ext cx="1031364" cy="364099"/>
          </a:xfrm>
          <a:custGeom>
            <a:avLst/>
            <a:gdLst/>
            <a:ahLst/>
            <a:cxnLst/>
            <a:rect l="l" t="t" r="r" b="b"/>
            <a:pathLst>
              <a:path w="3031797" h="1070307">
                <a:moveTo>
                  <a:pt x="0" y="0"/>
                </a:moveTo>
                <a:lnTo>
                  <a:pt x="3031797" y="0"/>
                </a:lnTo>
                <a:lnTo>
                  <a:pt x="3031797" y="1070307"/>
                </a:lnTo>
                <a:lnTo>
                  <a:pt x="0" y="10703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AFFBC5-7268-E196-7FAE-1BA5734B7A51}"/>
              </a:ext>
            </a:extLst>
          </p:cNvPr>
          <p:cNvGrpSpPr/>
          <p:nvPr/>
        </p:nvGrpSpPr>
        <p:grpSpPr>
          <a:xfrm>
            <a:off x="6629400" y="4115718"/>
            <a:ext cx="2714353" cy="1708266"/>
            <a:chOff x="6591084" y="3501752"/>
            <a:chExt cx="2669198" cy="167984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AB9ED99-A42D-9FED-820E-6E1B806F0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664" t="8883" r="16317" b="10065"/>
            <a:stretch/>
          </p:blipFill>
          <p:spPr>
            <a:xfrm>
              <a:off x="6591084" y="3501752"/>
              <a:ext cx="2669198" cy="1679848"/>
            </a:xfrm>
            <a:prstGeom prst="rect">
              <a:avLst/>
            </a:prstGeom>
          </p:spPr>
        </p:pic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8C743381-58D0-397F-0330-93A9B63BAEA6}"/>
                </a:ext>
              </a:extLst>
            </p:cNvPr>
            <p:cNvSpPr txBox="1">
              <a:spLocks/>
            </p:cNvSpPr>
            <p:nvPr/>
          </p:nvSpPr>
          <p:spPr>
            <a:xfrm>
              <a:off x="6605012" y="4988657"/>
              <a:ext cx="1303144" cy="188247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>
              <a:lvl1pPr algn="l" defTabSz="100584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2400" b="1" i="0" kern="1200" cap="all" spc="110" baseline="0">
                  <a:solidFill>
                    <a:srgbClr val="1D2957"/>
                  </a:solidFill>
                  <a:latin typeface="Avenir 55 Roman"/>
                  <a:ea typeface="+mj-ea"/>
                  <a:cs typeface="Avenir 55 Roman"/>
                </a:defRPr>
              </a:lvl1pPr>
            </a:lstStyle>
            <a:p>
              <a:pPr marL="12700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en-US" sz="1800" spc="-50">
                  <a:solidFill>
                    <a:schemeClr val="bg1"/>
                  </a:solidFill>
                  <a:latin typeface="Calibri"/>
                  <a:cs typeface="Arial"/>
                </a:rPr>
                <a:t>Libertad</a:t>
              </a:r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9D9A85-E0F3-D987-E64D-4532870C7DD7}"/>
              </a:ext>
            </a:extLst>
          </p:cNvPr>
          <p:cNvGrpSpPr/>
          <p:nvPr/>
        </p:nvGrpSpPr>
        <p:grpSpPr>
          <a:xfrm>
            <a:off x="6643329" y="2261946"/>
            <a:ext cx="2681290" cy="1708267"/>
            <a:chOff x="5167629" y="4462463"/>
            <a:chExt cx="4065537" cy="25901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155BEB-2E40-6CEB-7324-9C2EBEE11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0854" r="959" b="-345"/>
            <a:stretch/>
          </p:blipFill>
          <p:spPr>
            <a:xfrm>
              <a:off x="5167629" y="4462463"/>
              <a:ext cx="4065537" cy="2590180"/>
            </a:xfrm>
            <a:prstGeom prst="rect">
              <a:avLst/>
            </a:prstGeom>
          </p:spPr>
        </p:pic>
        <p:sp>
          <p:nvSpPr>
            <p:cNvPr id="17" name="object 3">
              <a:extLst>
                <a:ext uri="{FF2B5EF4-FFF2-40B4-BE49-F238E27FC236}">
                  <a16:creationId xmlns:a16="http://schemas.microsoft.com/office/drawing/2014/main" id="{3BBC64CA-2B17-C3E3-1493-0F7608262BA6}"/>
                </a:ext>
              </a:extLst>
            </p:cNvPr>
            <p:cNvSpPr txBox="1">
              <a:spLocks/>
            </p:cNvSpPr>
            <p:nvPr/>
          </p:nvSpPr>
          <p:spPr>
            <a:xfrm>
              <a:off x="5172252" y="6755451"/>
              <a:ext cx="2006308" cy="2898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>
              <a:lvl1pPr algn="l" defTabSz="100584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2400" b="1" i="0" kern="1200" cap="all" spc="110" baseline="0">
                  <a:solidFill>
                    <a:srgbClr val="1D2957"/>
                  </a:solidFill>
                  <a:latin typeface="Avenir 55 Roman"/>
                  <a:ea typeface="+mj-ea"/>
                  <a:cs typeface="Avenir 55 Roman"/>
                </a:defRPr>
              </a:lvl1pPr>
            </a:lstStyle>
            <a:p>
              <a:pPr marL="12700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en-US" sz="1800" spc="-50" dirty="0">
                  <a:solidFill>
                    <a:schemeClr val="bg1"/>
                  </a:solidFill>
                  <a:latin typeface="Calibri"/>
                  <a:cs typeface="Arial"/>
                </a:rPr>
                <a:t>The Roz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061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AF7">
                <a:alpha val="100000"/>
              </a:srgbClr>
            </a:gs>
            <a:gs pos="100000">
              <a:srgbClr val="F3EDE1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11824" y="893445"/>
            <a:ext cx="6129952" cy="227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8799" spc="-351" dirty="0">
                <a:solidFill>
                  <a:srgbClr val="44499C"/>
                </a:solidFill>
                <a:latin typeface="Georgia Pro"/>
                <a:ea typeface="Georgia Pro"/>
                <a:cs typeface="Georgia Pro"/>
                <a:sym typeface="Georgia Pro"/>
              </a:rPr>
              <a:t>Thank You, Partners!</a:t>
            </a:r>
          </a:p>
        </p:txBody>
      </p:sp>
      <p:sp>
        <p:nvSpPr>
          <p:cNvPr id="3" name="Freeform 3"/>
          <p:cNvSpPr/>
          <p:nvPr/>
        </p:nvSpPr>
        <p:spPr>
          <a:xfrm>
            <a:off x="3360902" y="4869341"/>
            <a:ext cx="3031797" cy="1070307"/>
          </a:xfrm>
          <a:custGeom>
            <a:avLst/>
            <a:gdLst/>
            <a:ahLst/>
            <a:cxnLst/>
            <a:rect l="l" t="t" r="r" b="b"/>
            <a:pathLst>
              <a:path w="3031797" h="1070307">
                <a:moveTo>
                  <a:pt x="0" y="0"/>
                </a:moveTo>
                <a:lnTo>
                  <a:pt x="3031796" y="0"/>
                </a:lnTo>
                <a:lnTo>
                  <a:pt x="3031796" y="1070307"/>
                </a:lnTo>
                <a:lnTo>
                  <a:pt x="0" y="10703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c5e19f6-a6ab-4b45-b1d0-be4608a9a67f}" enabled="0" method="" siteId="{5c5e19f6-a6ab-4b45-b1d0-be4608a9a67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793</Words>
  <Application>Microsoft Office PowerPoint</Application>
  <PresentationFormat>Custom</PresentationFormat>
  <Paragraphs>116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Georgia Pro</vt:lpstr>
      <vt:lpstr>Aptos</vt:lpstr>
      <vt:lpstr>Canva Sans</vt:lpstr>
      <vt:lpstr>Public Sans</vt:lpstr>
      <vt:lpstr>Public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Austin HSO - Proposed Navigation Center Public Meeting - 9.24.25</dc:title>
  <cp:lastModifiedBy>Gray, David</cp:lastModifiedBy>
  <cp:revision>7</cp:revision>
  <cp:lastPrinted>2025-10-03T13:24:24Z</cp:lastPrinted>
  <dcterms:created xsi:type="dcterms:W3CDTF">2006-08-16T00:00:00Z</dcterms:created>
  <dcterms:modified xsi:type="dcterms:W3CDTF">2025-10-07T02:19:21Z</dcterms:modified>
  <dc:identifier>DAGzwCEvnZs</dc:identifier>
</cp:coreProperties>
</file>