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3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x="18288000" cy="10287000"/>
  <p:notesSz cx="6858000" cy="9144000"/>
  <p:embeddedFontLst>
    <p:embeddedFont>
      <p:font typeface="Amoresa" charset="1" panose="00000000000000000000"/>
      <p:regular r:id="rId26"/>
    </p:embeddedFont>
    <p:embeddedFont>
      <p:font typeface="Montserrat Bold" charset="1" panose="00000800000000000000"/>
      <p:regular r:id="rId27"/>
    </p:embeddedFont>
    <p:embeddedFont>
      <p:font typeface="Lora Bold Italics" charset="1" panose="00000800000000000000"/>
      <p:regular r:id="rId28"/>
    </p:embeddedFont>
    <p:embeddedFont>
      <p:font typeface="Lora Italics" charset="1" panose="00000500000000000000"/>
      <p:regular r:id="rId29"/>
    </p:embeddedFont>
    <p:embeddedFont>
      <p:font typeface="Montserrat" charset="1" panose="00000500000000000000"/>
      <p:regular r:id="rId33"/>
    </p:embeddedFont>
    <p:embeddedFont>
      <p:font typeface="Permanent Marker" charset="1" panose="02000000000000000000"/>
      <p:regular r:id="rId34"/>
    </p:embeddedFont>
    <p:embeddedFont>
      <p:font typeface="Montserrat Bold Italics" charset="1" panose="0000080000000000000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notesMasters/notesMaster1.xml" Type="http://schemas.openxmlformats.org/officeDocument/2006/relationships/notesMaster"/><Relationship Id="rId31" Target="theme/theme2.xml" Type="http://schemas.openxmlformats.org/officeDocument/2006/relationships/theme"/><Relationship Id="rId32" Target="notesSlides/notesSlide1.xml" Type="http://schemas.openxmlformats.org/officeDocument/2006/relationships/notesSlide"/><Relationship Id="rId33" Target="fonts/font33.fntdata" Type="http://schemas.openxmlformats.org/officeDocument/2006/relationships/font"/><Relationship Id="rId34" Target="fonts/font34.fntdata" Type="http://schemas.openxmlformats.org/officeDocument/2006/relationships/font"/><Relationship Id="rId35" Target="notesSlides/notesSlide2.xml" Type="http://schemas.openxmlformats.org/officeDocument/2006/relationships/notesSlide"/><Relationship Id="rId36" Target="fonts/font36.fntdata" Type="http://schemas.openxmlformats.org/officeDocument/2006/relationships/font"/><Relationship Id="rId37" Target="notesSlides/notesSlide3.xml" Type="http://schemas.openxmlformats.org/officeDocument/2006/relationships/notesSlide"/><Relationship Id="rId38" Target="notesSlides/notesSlide4.xml" Type="http://schemas.openxmlformats.org/officeDocument/2006/relationships/notesSlide"/><Relationship Id="rId39" Target="notesSlides/notesSlide5.xml" Type="http://schemas.openxmlformats.org/officeDocument/2006/relationships/notesSlide"/><Relationship Id="rId4" Target="theme/theme1.xml" Type="http://schemas.openxmlformats.org/officeDocument/2006/relationships/theme"/><Relationship Id="rId40" Target="notesSlides/notesSlide6.xml" Type="http://schemas.openxmlformats.org/officeDocument/2006/relationships/notesSlide"/><Relationship Id="rId41" Target="notesSlides/notesSlide7.xml" Type="http://schemas.openxmlformats.org/officeDocument/2006/relationships/notesSlide"/><Relationship Id="rId42" Target="notesSlides/notesSlide8.xml" Type="http://schemas.openxmlformats.org/officeDocument/2006/relationships/notesSlide"/><Relationship Id="rId43" Target="notesSlides/notesSlide9.xml" Type="http://schemas.openxmlformats.org/officeDocument/2006/relationships/notesSlide"/><Relationship Id="rId44" Target="notesSlides/notesSlide10.xml" Type="http://schemas.openxmlformats.org/officeDocument/2006/relationships/notesSlide"/><Relationship Id="rId45" Target="notesSlides/notesSlide11.xml" Type="http://schemas.openxmlformats.org/officeDocument/2006/relationships/notesSlide"/><Relationship Id="rId46" Target="notesSlides/notesSlide12.xml" Type="http://schemas.openxmlformats.org/officeDocument/2006/relationships/notesSlide"/><Relationship Id="rId47" Target="notesSlides/notesSlide13.xml" Type="http://schemas.openxmlformats.org/officeDocument/2006/relationships/notesSlide"/><Relationship Id="rId48" Target="notesSlides/notesSlide14.xml" Type="http://schemas.openxmlformats.org/officeDocument/2006/relationships/notesSlid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3.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5.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2.xml" Type="http://schemas.openxmlformats.org/officeDocument/2006/relationships/slide"/></Relationships>
</file>

<file path=ppt/notesSlides/notesSlide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Hello, I am Kate Moore, the VP of the HRS strategy, and I am here with Joseph Montano, our Research and Evaluation Director to give you a brief overview of our 2024 State of the System report. </a:t>
            </a:r>
          </a:p>
          <a:p>
            <a:r>
              <a:rPr lang="en-US"/>
              <a:t/>
            </a:r>
          </a:p>
          <a:p>
            <a:r>
              <a:rPr lang="en-US"/>
              <a:t> </a:t>
            </a:r>
          </a:p>
          <a:p>
            <a:r>
              <a:rPr lang="en-US"/>
              <a:t/>
            </a:r>
          </a:p>
          <a:p>
            <a:r>
              <a:rPr lang="en-US"/>
              <a:t>As the lead agency for the Austin/Travis County continuum of care we are pleased to be able to present an annual analysis of how our Homelessness Response System is functioning.  This provides accountability for all of us as a community to understand how investments are working, what could be improved, and what investments or changes are still needed.  We want to emphasize that these numbers reflect real people, our neighbors, who should never have to suffer the trauma of living unhoused.  To reiterate what Matt said… This report also reflects the hard work of hundreds of people who lead and staff our homelessness response system.   Those provider agencies take on the challenge every day to support our neighbors, through a meal, a bed, a home, and through a human connection.  Many of those providers are here today and we want to thank them for what they do.  They are our partners and allies in this housing justice work.  We also want to thank our partnerships with the many funders of this system, large and small.  Including the  City of Austin, HSO, the Housing Department, Travis County, Central Health, the Housing Authority of the City of Austin and countless other foundations and individuals who fund this important work. </a:t>
            </a:r>
          </a:p>
          <a:p>
            <a:r>
              <a:rPr lang="en-US"/>
              <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0.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share of adults over the age of 50 continues to shrink as they become overwhelmed by the growing numbers of younger people in the system.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1.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nearly 1,700 more people identified as having any sort of disability compared in 2024. </a:t>
            </a:r>
          </a:p>
          <a:p>
            <a:r>
              <a:rPr lang="en-US"/>
              <a:t/>
            </a:r>
          </a:p>
          <a:p>
            <a:r>
              <a:rPr lang="en-US"/>
              <a:t>more than three-quarters of heads of households enrolled in PH programs report at least one disability while half of people engaged in programs like Street Outreach, Emergency Shelter, and Coordinated Entry also report at least one disability. </a:t>
            </a:r>
          </a:p>
          <a:p>
            <a:r>
              <a:rPr lang="en-US"/>
              <a:t/>
            </a:r>
          </a:p>
          <a:p>
            <a:r>
              <a:rPr lang="en-US"/>
              <a:t>Clients with disabilities have an significant difference in successful outcomes and it is not only housing providers that have to provide effective program administration for high-needs clients.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population of people experiencing chronic homelessness grew by 1,314, Unaccompanied youth grew by 260 people and veterans grew by 113. Survivors account for 31% of the population and grew by 902 people</a:t>
            </a:r>
          </a:p>
          <a:p>
            <a:r>
              <a:rPr lang="en-US"/>
              <a:t/>
            </a:r>
          </a:p>
          <a:p>
            <a:r>
              <a:rPr lang="en-US"/>
              <a:t>Funded services and dedicated supports for these groups are still reflective of the need and require continued investment. </a:t>
            </a:r>
          </a:p>
          <a:p>
            <a:r>
              <a:rPr lang="en-US"/>
              <a:t/>
            </a:r>
          </a:p>
          <a:p>
            <a:r>
              <a:rPr lang="en-US"/>
              <a:t>As we make progress, it is important to maintain a strong understanding of the unmet needs for people with disabilities, elders, people with high medical needs, and HUD defined target populations like Chronically Homeless and Survivors of Domestic Violence and design our Homeless Response System with them in mind.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More people found housing in 2024 - 3,055 total.  many of these needed only a light-touch service to end their homelessness. </a:t>
            </a:r>
          </a:p>
          <a:p>
            <a:r>
              <a:rPr lang="en-US"/>
              <a:t/>
            </a:r>
          </a:p>
          <a:p>
            <a:r>
              <a:rPr lang="en-US"/>
              <a:t>MHA programs are housing significantly more people due to the availability of flexible funding that ends homelessness for people more likely to resolve their homelessness without more extensive support. </a:t>
            </a:r>
          </a:p>
          <a:p>
            <a:r>
              <a:rPr lang="en-US"/>
              <a:t/>
            </a:r>
          </a:p>
          <a:p>
            <a:r>
              <a:rPr lang="en-US"/>
              <a:t>Investment in Permanent Supportive Housing led to an increase of over 80 more people moving into housing in 2024.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1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increase in beds in our system meant people moved in faster, reducing time between assessment and move-in by nearly four months.</a:t>
            </a:r>
          </a:p>
          <a:p>
            <a:r>
              <a:rPr lang="en-US"/>
              <a:t/>
            </a:r>
          </a:p>
          <a:p>
            <a:r>
              <a:rPr lang="en-US"/>
              <a:t>The community has made a large investment in site-based PSH, with over 1200 units expected to come online through 2027 we can see the effect of more beds on the pace people move through our system. </a:t>
            </a:r>
          </a:p>
          <a:p>
            <a:r>
              <a:rPr lang="en-US"/>
              <a:t/>
            </a:r>
          </a:p>
          <a:p>
            <a:r>
              <a:rPr lang="en-US"/>
              <a:t>Still, there is no shortage of stories from people in our community waiting much longer. Many people experience homelessness for far longer and have to complete multiple CAs before being housed through the HRS - if they are housed at all.</a:t>
            </a:r>
          </a:p>
          <a:p>
            <a:r>
              <a:rPr lang="en-US"/>
              <a:t/>
            </a:r>
          </a:p>
          <a:p>
            <a:r>
              <a:rPr lang="en-US"/>
              <a:t>these improvements are being felt by a frustratingly small percentage of people served by our system and there is no better time to continue increasing our system's capacity to meet the need.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2.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This data reflects information from the calendar year 2024, but also looks back at trends back to 2019 when we can.    This analysis is only possible because of the data entry by hundreds of provider staff into our collaborative database, the Homelessness Management Information System, or HMIS.</a:t>
            </a:r>
          </a:p>
          <a:p>
            <a:r>
              <a:rPr lang="en-US"/>
              <a:t/>
            </a:r>
          </a:p>
          <a:p>
            <a:r>
              <a:rPr lang="en-US"/>
              <a:t>Our goal at ECHO for this report is to inform funders, providers and the community of the progress, but also the changes and gaps needed to improve our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3.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have some good news to share with this report.</a:t>
            </a:r>
          </a:p>
          <a:p>
            <a:r>
              <a:rPr lang="en-US"/>
              <a:t/>
            </a:r>
          </a:p>
          <a:p>
            <a:r>
              <a:rPr lang="en-US"/>
              <a:t> Investments made by our community have started to show a real impact and improvements for people experiencing homelessness.</a:t>
            </a:r>
          </a:p>
          <a:p>
            <a:r>
              <a:rPr lang="en-US"/>
              <a:t/>
            </a:r>
          </a:p>
          <a:p>
            <a:r>
              <a:rPr lang="en-US"/>
              <a:t>One of the key indicators for us, is that fewer people are becoming homeless - slowing that flow into our system.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4.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With the increased scale, the homelessness response system is becoming more efficient which lessens the suffering of people experiencing homelessness by housing them faster and providing more crisis response options, such as shelter beds and diversion funding.</a:t>
            </a:r>
          </a:p>
          <a:p>
            <a:r>
              <a:rPr lang="en-US"/>
              <a:t/>
            </a:r>
          </a:p>
          <a:p>
            <a:r>
              <a:rPr lang="en-US"/>
              <a:t>While a lot of progress has been made, there are still people who are over represented in our system based on systemic inequities in our society.   </a:t>
            </a:r>
          </a:p>
          <a:p>
            <a:r>
              <a:rPr lang="en-US"/>
              <a:t/>
            </a:r>
          </a:p>
          <a:p>
            <a:r>
              <a:rPr lang="en-US"/>
              <a:t>In short, what we are doing is working, but we still have work to do.  We need to keep growing our system to meet the needs of everyone.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5.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There is no singular experience for People Experiencing Homelessness. </a:t>
            </a:r>
          </a:p>
          <a:p>
            <a:r>
              <a:rPr lang="en-US"/>
              <a:t/>
            </a:r>
          </a:p>
          <a:p>
            <a:r>
              <a:rPr lang="en-US"/>
              <a:t>And the variety of circumstances people face when experiencing homelessness is vast. </a:t>
            </a:r>
          </a:p>
          <a:p>
            <a:r>
              <a:rPr lang="en-US"/>
              <a:t/>
            </a:r>
          </a:p>
          <a:p>
            <a:r>
              <a:rPr lang="en-US"/>
              <a:t>This variety is reflected in the types of services that are documented within our Homeless Management Information System and so the People reflected in this report can include people who [read slide]. </a:t>
            </a:r>
          </a:p>
          <a:p>
            <a:r>
              <a:rPr lang="en-US"/>
              <a:t/>
            </a:r>
          </a:p>
          <a:p>
            <a:r>
              <a:rPr lang="en-US"/>
              <a:t>we acknowledge the diversity of experiences as well as our inability to speak on behalf of all People Experiencing Homelessness. </a:t>
            </a:r>
          </a:p>
          <a:p>
            <a:r>
              <a:rPr lang="en-US"/>
              <a:t/>
            </a:r>
          </a:p>
          <a:p>
            <a:r>
              <a:rPr lang="en-US"/>
              <a:t>So the following findings are not meant to define the experience of people experiencing homelessness. Instead, they review the performance of the Homelessness Response System to understand the remaining needs, gaps, and disparities and then  translate them into actionable recommendations to improve people’s lives and end homelessness for everyone in our community.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6.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Beds and units continued to grow for our system overall. </a:t>
            </a:r>
          </a:p>
          <a:p>
            <a:r>
              <a:rPr lang="en-US"/>
              <a:t/>
            </a:r>
          </a:p>
          <a:p>
            <a:r>
              <a:rPr lang="en-US"/>
              <a:t>Over the past five years, our system has experienced a 108% increase in overall capacity, driven by substantial growth in Permanent Supportive Housing (PSH), Rapid Re-Housing (RRH), and shelter beds. Capacity for RRH and PSH projects has more than doubled during this period.</a:t>
            </a:r>
          </a:p>
          <a:p>
            <a:r>
              <a:rPr lang="en-US"/>
              <a:t/>
            </a:r>
          </a:p>
          <a:p>
            <a:r>
              <a:rPr lang="en-US"/>
              <a:t>Capacity has expanded across nearly all project types compared to 2023 while Emergency shelter capacity, in particular, increased by more than 40% in 2024.</a:t>
            </a:r>
          </a:p>
          <a:p>
            <a:r>
              <a:rPr lang="en-US"/>
              <a:t/>
            </a:r>
          </a:p>
          <a:p>
            <a:r>
              <a:rPr lang="en-US"/>
              <a:t>We can see our community's investments in Housing and Shelter and this growth in capacity made way for our system to assist more People Experiencing Homelessness.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7.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Total Number of People Served by the Homelessness Response System increased. </a:t>
            </a:r>
          </a:p>
          <a:p>
            <a:r>
              <a:rPr lang="en-US"/>
              <a:t/>
            </a:r>
          </a:p>
          <a:p>
            <a:r>
              <a:rPr lang="en-US"/>
              <a:t>The HRS served 13% more people in 2024 than 2023, which is the smallest increase we have had in the past 4 four years. Continued and expanded investments in shelter, housing, and services created more opportunities to engage People Experiencing Homelessness. </a:t>
            </a:r>
          </a:p>
          <a:p>
            <a:r>
              <a:rPr lang="en-US"/>
              <a:t/>
            </a:r>
          </a:p>
          <a:p>
            <a:r>
              <a:rPr lang="en-US"/>
              <a:t>The City of Austin expanded emergency shelter beds at the Marshalling Yard and offered more Cold Weather Shelter. Grassroots organizations are able to participate in HMIS due to the elimination of license fees and help document new types of services that meet the diverse needs of People Experiencing Homelessness. And new Coordinated Entry funding for the community has created more access for people to complete Coordinated Assessments. </a:t>
            </a:r>
          </a:p>
          <a:p>
            <a:r>
              <a:rPr lang="en-US"/>
              <a:t/>
            </a:r>
          </a:p>
          <a:p>
            <a:r>
              <a:rPr lang="en-US"/>
              <a:t>While the number of people who experienced homelessness is likely higher than the number of people who formally sought services from the HRS, providers are reaching more people by funding more programs.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8.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The rate of people becoming homeless for the first time decreased by 5%, the first decrease in our system since 2020.</a:t>
            </a:r>
          </a:p>
          <a:p>
            <a:r>
              <a:rPr lang="en-US"/>
              <a:t/>
            </a:r>
          </a:p>
          <a:p>
            <a:r>
              <a:rPr lang="en-US"/>
              <a:t>In comparison to the growth of all people served in 2024, the decrease in the rate of first-time homelessness indicates our system is doing a better job at re-engaging people who’ve sought services from the HRS in the past.</a:t>
            </a:r>
          </a:p>
          <a:p>
            <a:r>
              <a:rPr lang="en-US"/>
              <a:t/>
            </a:r>
          </a:p>
          <a:p>
            <a:r>
              <a:rPr lang="en-US"/>
              <a:t>The growth of supportive and wraparound services funded by the City of Austin, Central Health, and other funding partners is creating opportunities for people who are already homeless to re-engage with the system.</a:t>
            </a:r>
          </a:p>
          <a:p>
            <a:r>
              <a:rPr lang="en-US"/>
              <a:t/>
            </a:r>
          </a:p>
          <a:p>
            <a:r>
              <a:rPr lang="en-US"/>
              <a:t>Efforts to develop affordable housing, reduce the number of evictions in our community, and provide minimal housing assistance to people at risk of homelessness have an important impact on our system and further investment for programs that reduce inflow into the HRS should be prioritized to capitalize on the trends seen currently.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notesSlides/notesSlide9.xml><?xml version="1.0" encoding="utf-8"?>
<p:notes xmlns:p="http://schemas.openxmlformats.org/presentationml/2006/main" xmlns:a="http://schemas.openxmlformats.org/drawingml/2006/main">
  <p:cSld>
    <p:spTree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id="{B7268E1E-0E44-426D-905E-8AD9B19D2182}" type="datetimeFigureOut">
              <a:rPr lang="cs-CZ" smtClean="0"/>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example, Black individuals make up only about 9% of the overall Travis County population, they account for one-third of the homeless population. In contrast, white  individuals make up almost half of the overall Travis County population yet only account for about one-quarter of the homeless population.</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id="{871B2431-D351-4C6E-A3CF-9DFAC0E3E050}" type="slidenum">
              <a:rPr lang="cs-CZ" smtClean="0"/>
              <a:t>‹#›</a:t>
            </a:r>
          </a:p>
        </p:txBody>
      </p:sp>
    </p:spTree>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9.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13.png" Type="http://schemas.openxmlformats.org/officeDocument/2006/relationships/image"/><Relationship Id="rId6" Target="../media/image14.png" Type="http://schemas.openxmlformats.org/officeDocument/2006/relationships/image"/><Relationship Id="rId7" Target="../media/image15.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0.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16.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1.xml" Type="http://schemas.openxmlformats.org/officeDocument/2006/relationships/notesSlide"/><Relationship Id="rId3" Target="../media/image17.png" Type="http://schemas.openxmlformats.org/officeDocument/2006/relationships/image"/><Relationship Id="rId4" Target="../media/image18.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2.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19.png" Type="http://schemas.openxmlformats.org/officeDocument/2006/relationships/image"/><Relationship Id="rId6" Target="../media/image20.png" Type="http://schemas.openxmlformats.org/officeDocument/2006/relationships/image"/><Relationship Id="rId7" Target="../media/image21.png" Type="http://schemas.openxmlformats.org/officeDocument/2006/relationships/image"/><Relationship Id="rId8" Target="../media/image2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3.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2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4.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2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8.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http://austinecho.org" TargetMode="External" Type="http://schemas.openxmlformats.org/officeDocument/2006/relationships/hyperlink"/><Relationship Id="rId8" Target="../media/image9.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instagram.com/atx_echo/" TargetMode="External" Type="http://schemas.openxmlformats.org/officeDocument/2006/relationships/hyperlink"/><Relationship Id="rId11" Target="../media/image28.png" Type="http://schemas.openxmlformats.org/officeDocument/2006/relationships/image"/><Relationship Id="rId12" Target="../media/image29.svg" Type="http://schemas.openxmlformats.org/officeDocument/2006/relationships/image"/><Relationship Id="rId13" Target="https://www.linkedin.com/company/atxecho" TargetMode="External" Type="http://schemas.openxmlformats.org/officeDocument/2006/relationships/hyperlink"/><Relationship Id="rId14" Target="../media/image30.png" Type="http://schemas.openxmlformats.org/officeDocument/2006/relationships/image"/><Relationship Id="rId15" Target="../media/image31.svg" Type="http://schemas.openxmlformats.org/officeDocument/2006/relationships/image"/><Relationship Id="rId16" Target="https://www.austinecho.org" TargetMode="External" Type="http://schemas.openxmlformats.org/officeDocument/2006/relationships/hyperlink"/><Relationship Id="rId17" Target="https://www.instagram.com/atx_echo/" TargetMode="External" Type="http://schemas.openxmlformats.org/officeDocument/2006/relationships/hyperlink"/><Relationship Id="rId18" Target="https://www.instagram.com/atx_echo/" TargetMode="External" Type="http://schemas.openxmlformats.org/officeDocument/2006/relationships/hyperlink"/><Relationship Id="rId19" Target="https://www.instagram.com/atx_echo/" TargetMode="External" Type="http://schemas.openxmlformats.org/officeDocument/2006/relationships/hyperlink"/><Relationship Id="rId2" Target="../media/image1.png" Type="http://schemas.openxmlformats.org/officeDocument/2006/relationships/image"/><Relationship Id="rId20" Target="https://www.instagram.com/atx_echo/" TargetMode="External" Type="http://schemas.openxmlformats.org/officeDocument/2006/relationships/hyperlink"/><Relationship Id="rId21" Target="https://www.facebook.com/atxecho" TargetMode="External" Type="http://schemas.openxmlformats.org/officeDocument/2006/relationships/hyperlink"/><Relationship Id="rId22" Target="https://www.facebook.com/atxecho" TargetMode="External" Type="http://schemas.openxmlformats.org/officeDocument/2006/relationships/hyperlink"/><Relationship Id="rId23" Target="https://www.linkedin.com/company/atxecho" TargetMode="External" Type="http://schemas.openxmlformats.org/officeDocument/2006/relationships/hyperlink"/><Relationship Id="rId24" Target="https://www.linkedin.com/company/atxecho" TargetMode="External" Type="http://schemas.openxmlformats.org/officeDocument/2006/relationships/hyperlink"/><Relationship Id="rId3" Target="../media/image8.pn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25.png" Type="http://schemas.openxmlformats.org/officeDocument/2006/relationships/image"/><Relationship Id="rId7" Target="../media/image26.svg" Type="http://schemas.openxmlformats.org/officeDocument/2006/relationships/image"/><Relationship Id="rId8" Target="https://www.facebook.com/atxecho" TargetMode="External" Type="http://schemas.openxmlformats.org/officeDocument/2006/relationships/hyperlink"/><Relationship Id="rId9" Target="../media/image2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 Id="rId7" Target="../media/image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2.png" Type="http://schemas.openxmlformats.org/officeDocument/2006/relationships/image"/><Relationship Id="rId6" Target="../media/image3.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11.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 Id="rId3" Target="../media/image1.png" Type="http://schemas.openxmlformats.org/officeDocument/2006/relationships/image"/><Relationship Id="rId4" Target="../media/image8.png" Type="http://schemas.openxmlformats.org/officeDocument/2006/relationships/image"/><Relationship Id="rId5"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grpSp>
        <p:nvGrpSpPr>
          <p:cNvPr name="Group 3" id="3"/>
          <p:cNvGrpSpPr/>
          <p:nvPr/>
        </p:nvGrpSpPr>
        <p:grpSpPr>
          <a:xfrm rot="0">
            <a:off x="3337932" y="5560109"/>
            <a:ext cx="12767777" cy="209939"/>
            <a:chOff x="0" y="0"/>
            <a:chExt cx="17023702" cy="279918"/>
          </a:xfrm>
        </p:grpSpPr>
        <p:sp>
          <p:nvSpPr>
            <p:cNvPr name="Freeform 4" id="4"/>
            <p:cNvSpPr/>
            <p:nvPr/>
          </p:nvSpPr>
          <p:spPr>
            <a:xfrm flipH="false" flipV="false" rot="0">
              <a:off x="11425335" y="0"/>
              <a:ext cx="5598367" cy="279918"/>
            </a:xfrm>
            <a:custGeom>
              <a:avLst/>
              <a:gdLst/>
              <a:ahLst/>
              <a:cxnLst/>
              <a:rect r="r" b="b" t="t" l="l"/>
              <a:pathLst>
                <a:path h="279918" w="5598367">
                  <a:moveTo>
                    <a:pt x="0" y="0"/>
                  </a:moveTo>
                  <a:lnTo>
                    <a:pt x="5598367" y="0"/>
                  </a:lnTo>
                  <a:lnTo>
                    <a:pt x="5598367" y="279918"/>
                  </a:lnTo>
                  <a:lnTo>
                    <a:pt x="0" y="2799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5" id="5"/>
            <p:cNvSpPr/>
            <p:nvPr/>
          </p:nvSpPr>
          <p:spPr>
            <a:xfrm flipH="false" flipV="false" rot="0">
              <a:off x="5712667" y="0"/>
              <a:ext cx="5598367" cy="279918"/>
            </a:xfrm>
            <a:custGeom>
              <a:avLst/>
              <a:gdLst/>
              <a:ahLst/>
              <a:cxnLst/>
              <a:rect r="r" b="b" t="t" l="l"/>
              <a:pathLst>
                <a:path h="279918" w="5598367">
                  <a:moveTo>
                    <a:pt x="0" y="0"/>
                  </a:moveTo>
                  <a:lnTo>
                    <a:pt x="5598368" y="0"/>
                  </a:lnTo>
                  <a:lnTo>
                    <a:pt x="5598368" y="279918"/>
                  </a:lnTo>
                  <a:lnTo>
                    <a:pt x="0" y="2799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6" id="6"/>
            <p:cNvSpPr/>
            <p:nvPr/>
          </p:nvSpPr>
          <p:spPr>
            <a:xfrm flipH="false" flipV="false" rot="0">
              <a:off x="0" y="0"/>
              <a:ext cx="5598367" cy="279918"/>
            </a:xfrm>
            <a:custGeom>
              <a:avLst/>
              <a:gdLst/>
              <a:ahLst/>
              <a:cxnLst/>
              <a:rect r="r" b="b" t="t" l="l"/>
              <a:pathLst>
                <a:path h="279918" w="5598367">
                  <a:moveTo>
                    <a:pt x="0" y="0"/>
                  </a:moveTo>
                  <a:lnTo>
                    <a:pt x="5598367" y="0"/>
                  </a:lnTo>
                  <a:lnTo>
                    <a:pt x="5598367" y="279918"/>
                  </a:lnTo>
                  <a:lnTo>
                    <a:pt x="0" y="279918"/>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grpSp>
      <p:sp>
        <p:nvSpPr>
          <p:cNvPr name="Freeform 7" id="7"/>
          <p:cNvSpPr/>
          <p:nvPr/>
        </p:nvSpPr>
        <p:spPr>
          <a:xfrm flipH="false" flipV="false" rot="0">
            <a:off x="7950035" y="8216910"/>
            <a:ext cx="2387930" cy="1270280"/>
          </a:xfrm>
          <a:custGeom>
            <a:avLst/>
            <a:gdLst/>
            <a:ahLst/>
            <a:cxnLst/>
            <a:rect r="r" b="b" t="t" l="l"/>
            <a:pathLst>
              <a:path h="1270280" w="2387930">
                <a:moveTo>
                  <a:pt x="0" y="0"/>
                </a:moveTo>
                <a:lnTo>
                  <a:pt x="2387930" y="0"/>
                </a:lnTo>
                <a:lnTo>
                  <a:pt x="2387930" y="1270281"/>
                </a:lnTo>
                <a:lnTo>
                  <a:pt x="0" y="1270281"/>
                </a:lnTo>
                <a:lnTo>
                  <a:pt x="0" y="0"/>
                </a:lnTo>
                <a:close/>
              </a:path>
            </a:pathLst>
          </a:custGeom>
          <a:blipFill>
            <a:blip r:embed="rId5"/>
            <a:stretch>
              <a:fillRect l="0" t="0" r="0" b="0"/>
            </a:stretch>
          </a:blipFill>
        </p:spPr>
      </p:sp>
      <p:grpSp>
        <p:nvGrpSpPr>
          <p:cNvPr name="Group 8" id="8"/>
          <p:cNvGrpSpPr/>
          <p:nvPr/>
        </p:nvGrpSpPr>
        <p:grpSpPr>
          <a:xfrm rot="0">
            <a:off x="3145544" y="1531240"/>
            <a:ext cx="7345485" cy="3812936"/>
            <a:chOff x="0" y="0"/>
            <a:chExt cx="9793980" cy="5083915"/>
          </a:xfrm>
        </p:grpSpPr>
        <p:sp>
          <p:nvSpPr>
            <p:cNvPr name="Freeform 9" id="9"/>
            <p:cNvSpPr/>
            <p:nvPr/>
          </p:nvSpPr>
          <p:spPr>
            <a:xfrm flipH="false" flipV="false" rot="0">
              <a:off x="1540854" y="0"/>
              <a:ext cx="4542395" cy="1304906"/>
            </a:xfrm>
            <a:custGeom>
              <a:avLst/>
              <a:gdLst/>
              <a:ahLst/>
              <a:cxnLst/>
              <a:rect r="r" b="b" t="t" l="l"/>
              <a:pathLst>
                <a:path h="1304906" w="4542395">
                  <a:moveTo>
                    <a:pt x="0" y="0"/>
                  </a:moveTo>
                  <a:lnTo>
                    <a:pt x="4542395" y="0"/>
                  </a:lnTo>
                  <a:lnTo>
                    <a:pt x="4542395" y="1304906"/>
                  </a:lnTo>
                  <a:lnTo>
                    <a:pt x="0" y="130490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10" id="10"/>
            <p:cNvSpPr txBox="true"/>
            <p:nvPr/>
          </p:nvSpPr>
          <p:spPr>
            <a:xfrm rot="0">
              <a:off x="7381791" y="1982609"/>
              <a:ext cx="2412188" cy="1216056"/>
            </a:xfrm>
            <a:prstGeom prst="rect">
              <a:avLst/>
            </a:prstGeom>
          </p:spPr>
          <p:txBody>
            <a:bodyPr anchor="t" rtlCol="false" tIns="0" lIns="0" bIns="0" rIns="0">
              <a:spAutoFit/>
            </a:bodyPr>
            <a:lstStyle/>
            <a:p>
              <a:pPr algn="l">
                <a:lnSpc>
                  <a:spcPts val="7633"/>
                </a:lnSpc>
              </a:pPr>
              <a:r>
                <a:rPr lang="en-US" sz="5452">
                  <a:solidFill>
                    <a:srgbClr val="000000"/>
                  </a:solidFill>
                  <a:latin typeface="Amoresa"/>
                  <a:ea typeface="Amoresa"/>
                  <a:cs typeface="Amoresa"/>
                  <a:sym typeface="Amoresa"/>
                </a:rPr>
                <a:t>of the</a:t>
              </a:r>
            </a:p>
          </p:txBody>
        </p:sp>
        <p:sp>
          <p:nvSpPr>
            <p:cNvPr name="TextBox 11" id="11"/>
            <p:cNvSpPr txBox="true"/>
            <p:nvPr/>
          </p:nvSpPr>
          <p:spPr>
            <a:xfrm rot="0">
              <a:off x="1050452" y="748301"/>
              <a:ext cx="6077173" cy="2602043"/>
            </a:xfrm>
            <a:prstGeom prst="rect">
              <a:avLst/>
            </a:prstGeom>
          </p:spPr>
          <p:txBody>
            <a:bodyPr anchor="t" rtlCol="false" tIns="0" lIns="0" bIns="0" rIns="0">
              <a:spAutoFit/>
            </a:bodyPr>
            <a:lstStyle/>
            <a:p>
              <a:pPr algn="r">
                <a:lnSpc>
                  <a:spcPts val="16423"/>
                </a:lnSpc>
              </a:pPr>
              <a:r>
                <a:rPr lang="en-US" b="true" sz="11730">
                  <a:solidFill>
                    <a:srgbClr val="1C4750"/>
                  </a:solidFill>
                  <a:latin typeface="Montserrat Bold"/>
                  <a:ea typeface="Montserrat Bold"/>
                  <a:cs typeface="Montserrat Bold"/>
                  <a:sym typeface="Montserrat Bold"/>
                </a:rPr>
                <a:t>State</a:t>
              </a:r>
            </a:p>
          </p:txBody>
        </p:sp>
        <p:sp>
          <p:nvSpPr>
            <p:cNvPr name="TextBox 12" id="12"/>
            <p:cNvSpPr txBox="true"/>
            <p:nvPr/>
          </p:nvSpPr>
          <p:spPr>
            <a:xfrm rot="0">
              <a:off x="1703966" y="2419187"/>
              <a:ext cx="8090013" cy="2664728"/>
            </a:xfrm>
            <a:prstGeom prst="rect">
              <a:avLst/>
            </a:prstGeom>
          </p:spPr>
          <p:txBody>
            <a:bodyPr anchor="t" rtlCol="false" tIns="0" lIns="0" bIns="0" rIns="0">
              <a:spAutoFit/>
            </a:bodyPr>
            <a:lstStyle/>
            <a:p>
              <a:pPr algn="l">
                <a:lnSpc>
                  <a:spcPts val="16809"/>
                </a:lnSpc>
              </a:pPr>
              <a:r>
                <a:rPr lang="en-US" sz="12006" b="true">
                  <a:solidFill>
                    <a:srgbClr val="AD363D"/>
                  </a:solidFill>
                  <a:latin typeface="Montserrat Bold"/>
                  <a:ea typeface="Montserrat Bold"/>
                  <a:cs typeface="Montserrat Bold"/>
                  <a:sym typeface="Montserrat Bold"/>
                </a:rPr>
                <a:t>System</a:t>
              </a:r>
            </a:p>
          </p:txBody>
        </p:sp>
        <p:sp>
          <p:nvSpPr>
            <p:cNvPr name="TextBox 13" id="13"/>
            <p:cNvSpPr txBox="true"/>
            <p:nvPr/>
          </p:nvSpPr>
          <p:spPr>
            <a:xfrm rot="-5400000">
              <a:off x="-1303636" y="1813214"/>
              <a:ext cx="4009863" cy="1688341"/>
            </a:xfrm>
            <a:prstGeom prst="rect">
              <a:avLst/>
            </a:prstGeom>
          </p:spPr>
          <p:txBody>
            <a:bodyPr anchor="t" rtlCol="false" tIns="0" lIns="0" bIns="0" rIns="0">
              <a:spAutoFit/>
            </a:bodyPr>
            <a:lstStyle/>
            <a:p>
              <a:pPr algn="l">
                <a:lnSpc>
                  <a:spcPts val="10662"/>
                </a:lnSpc>
              </a:pPr>
              <a:r>
                <a:rPr lang="en-US" sz="7616" b="true">
                  <a:solidFill>
                    <a:srgbClr val="1C4750"/>
                  </a:solidFill>
                  <a:latin typeface="Montserrat Bold"/>
                  <a:ea typeface="Montserrat Bold"/>
                  <a:cs typeface="Montserrat Bold"/>
                  <a:sym typeface="Montserrat Bold"/>
                </a:rPr>
                <a:t>20</a:t>
              </a:r>
              <a:r>
                <a:rPr lang="en-US" sz="7616" b="true">
                  <a:solidFill>
                    <a:srgbClr val="AD363D"/>
                  </a:solidFill>
                  <a:latin typeface="Montserrat Bold"/>
                  <a:ea typeface="Montserrat Bold"/>
                  <a:cs typeface="Montserrat Bold"/>
                  <a:sym typeface="Montserrat Bold"/>
                </a:rPr>
                <a:t>25</a:t>
              </a:r>
            </a:p>
          </p:txBody>
        </p:sp>
      </p:grpSp>
      <p:sp>
        <p:nvSpPr>
          <p:cNvPr name="Freeform 14" id="14"/>
          <p:cNvSpPr/>
          <p:nvPr/>
        </p:nvSpPr>
        <p:spPr>
          <a:xfrm flipH="false" flipV="false" rot="0">
            <a:off x="13024685" y="2422771"/>
            <a:ext cx="2921405" cy="2921405"/>
          </a:xfrm>
          <a:custGeom>
            <a:avLst/>
            <a:gdLst/>
            <a:ahLst/>
            <a:cxnLst/>
            <a:rect r="r" b="b" t="t" l="l"/>
            <a:pathLst>
              <a:path h="2921405" w="2921405">
                <a:moveTo>
                  <a:pt x="0" y="0"/>
                </a:moveTo>
                <a:lnTo>
                  <a:pt x="2921405" y="0"/>
                </a:lnTo>
                <a:lnTo>
                  <a:pt x="2921405" y="2921405"/>
                </a:lnTo>
                <a:lnTo>
                  <a:pt x="0" y="2921405"/>
                </a:lnTo>
                <a:lnTo>
                  <a:pt x="0" y="0"/>
                </a:lnTo>
                <a:close/>
              </a:path>
            </a:pathLst>
          </a:custGeom>
          <a:blipFill>
            <a:blip r:embed="rId8"/>
            <a:stretch>
              <a:fillRect l="0" t="0" r="0" b="0"/>
            </a:stretch>
          </a:blipFill>
        </p:spPr>
      </p:sp>
      <p:sp>
        <p:nvSpPr>
          <p:cNvPr name="TextBox 15" id="15"/>
          <p:cNvSpPr txBox="true"/>
          <p:nvPr/>
        </p:nvSpPr>
        <p:spPr>
          <a:xfrm rot="0">
            <a:off x="3337932" y="6265348"/>
            <a:ext cx="12767777" cy="1216025"/>
          </a:xfrm>
          <a:prstGeom prst="rect">
            <a:avLst/>
          </a:prstGeom>
        </p:spPr>
        <p:txBody>
          <a:bodyPr anchor="t" rtlCol="false" tIns="0" lIns="0" bIns="0" rIns="0">
            <a:spAutoFit/>
          </a:bodyPr>
          <a:lstStyle/>
          <a:p>
            <a:pPr algn="ctr">
              <a:lnSpc>
                <a:spcPts val="4900"/>
              </a:lnSpc>
            </a:pPr>
            <a:r>
              <a:rPr lang="en-US" b="true" sz="3500" i="true">
                <a:solidFill>
                  <a:srgbClr val="000000"/>
                </a:solidFill>
                <a:latin typeface="Lora Bold Italics"/>
                <a:ea typeface="Lora Bold Italics"/>
                <a:cs typeface="Lora Bold Italics"/>
                <a:sym typeface="Lora Bold Italics"/>
              </a:rPr>
              <a:t>People</a:t>
            </a:r>
            <a:r>
              <a:rPr lang="en-US" sz="3500" i="true">
                <a:solidFill>
                  <a:srgbClr val="000000"/>
                </a:solidFill>
                <a:latin typeface="Lora Italics"/>
                <a:ea typeface="Lora Italics"/>
                <a:cs typeface="Lora Italics"/>
                <a:sym typeface="Lora Italics"/>
              </a:rPr>
              <a:t>, </a:t>
            </a:r>
            <a:r>
              <a:rPr lang="en-US" b="true" sz="3500" i="true">
                <a:solidFill>
                  <a:srgbClr val="000000"/>
                </a:solidFill>
                <a:latin typeface="Lora Bold Italics"/>
                <a:ea typeface="Lora Bold Italics"/>
                <a:cs typeface="Lora Bold Italics"/>
                <a:sym typeface="Lora Bold Italics"/>
              </a:rPr>
              <a:t>programs</a:t>
            </a:r>
            <a:r>
              <a:rPr lang="en-US" sz="3500" i="true">
                <a:solidFill>
                  <a:srgbClr val="000000"/>
                </a:solidFill>
                <a:latin typeface="Lora Italics"/>
                <a:ea typeface="Lora Italics"/>
                <a:cs typeface="Lora Italics"/>
                <a:sym typeface="Lora Italics"/>
              </a:rPr>
              <a:t>, and </a:t>
            </a:r>
            <a:r>
              <a:rPr lang="en-US" b="true" sz="3500" i="true">
                <a:solidFill>
                  <a:srgbClr val="000000"/>
                </a:solidFill>
                <a:latin typeface="Lora Bold Italics"/>
                <a:ea typeface="Lora Bold Italics"/>
                <a:cs typeface="Lora Bold Italics"/>
                <a:sym typeface="Lora Bold Italics"/>
              </a:rPr>
              <a:t>progress </a:t>
            </a:r>
            <a:r>
              <a:rPr lang="en-US" sz="3500" i="true">
                <a:solidFill>
                  <a:srgbClr val="000000"/>
                </a:solidFill>
                <a:latin typeface="Lora Italics"/>
                <a:ea typeface="Lora Italics"/>
                <a:cs typeface="Lora Italics"/>
                <a:sym typeface="Lora Italics"/>
              </a:rPr>
              <a:t>in Austin/Travis County’s </a:t>
            </a:r>
          </a:p>
          <a:p>
            <a:pPr algn="ctr">
              <a:lnSpc>
                <a:spcPts val="4900"/>
              </a:lnSpc>
            </a:pPr>
            <a:r>
              <a:rPr lang="en-US" sz="3500" i="true">
                <a:solidFill>
                  <a:srgbClr val="000000"/>
                </a:solidFill>
                <a:latin typeface="Lora Italics"/>
                <a:ea typeface="Lora Italics"/>
                <a:cs typeface="Lora Italics"/>
                <a:sym typeface="Lora Italics"/>
              </a:rPr>
              <a:t>Homelessness Response System (HRS)</a:t>
            </a:r>
          </a:p>
        </p:txBody>
      </p:sp>
      <p:sp>
        <p:nvSpPr>
          <p:cNvPr name="TextBox 16" id="16"/>
          <p:cNvSpPr txBox="true"/>
          <p:nvPr/>
        </p:nvSpPr>
        <p:spPr>
          <a:xfrm rot="0">
            <a:off x="13024685" y="2233875"/>
            <a:ext cx="2921405" cy="339692"/>
          </a:xfrm>
          <a:prstGeom prst="rect">
            <a:avLst/>
          </a:prstGeom>
        </p:spPr>
        <p:txBody>
          <a:bodyPr anchor="t" rtlCol="false" tIns="0" lIns="0" bIns="0" rIns="0">
            <a:spAutoFit/>
          </a:bodyPr>
          <a:lstStyle/>
          <a:p>
            <a:pPr algn="ctr">
              <a:lnSpc>
                <a:spcPts val="2800"/>
              </a:lnSpc>
            </a:pPr>
            <a:r>
              <a:rPr lang="en-US" sz="2000" b="true">
                <a:solidFill>
                  <a:srgbClr val="000000"/>
                </a:solidFill>
                <a:latin typeface="Montserrat Bold"/>
                <a:ea typeface="Montserrat Bold"/>
                <a:cs typeface="Montserrat Bold"/>
                <a:sym typeface="Montserrat Bold"/>
              </a:rPr>
              <a:t>Read the Report:</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3">
              <a:alphaModFix amt="19999"/>
            </a:blip>
            <a:stretch>
              <a:fillRect l="0" t="0" r="0" b="0"/>
            </a:stretch>
          </a:blipFill>
        </p:spPr>
      </p:sp>
      <p:sp>
        <p:nvSpPr>
          <p:cNvPr name="TextBox 4" id="4"/>
          <p:cNvSpPr txBox="true"/>
          <p:nvPr/>
        </p:nvSpPr>
        <p:spPr>
          <a:xfrm rot="0">
            <a:off x="2094946" y="2112871"/>
            <a:ext cx="13534720" cy="2489608"/>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Fewer people becoming homeless is promising; our community can build on this by investing more in what works.</a:t>
            </a:r>
          </a:p>
        </p:txBody>
      </p:sp>
      <p:sp>
        <p:nvSpPr>
          <p:cNvPr name="TextBox 5" id="5"/>
          <p:cNvSpPr txBox="true"/>
          <p:nvPr/>
        </p:nvSpPr>
        <p:spPr>
          <a:xfrm rot="0">
            <a:off x="2094946" y="5379494"/>
            <a:ext cx="13263223" cy="2390775"/>
          </a:xfrm>
          <a:prstGeom prst="rect">
            <a:avLst/>
          </a:prstGeom>
        </p:spPr>
        <p:txBody>
          <a:bodyPr anchor="t" rtlCol="false" tIns="0" lIns="0" bIns="0" rIns="0">
            <a:spAutoFit/>
          </a:bodyPr>
          <a:lstStyle/>
          <a:p>
            <a:pPr algn="l">
              <a:lnSpc>
                <a:spcPts val="6299"/>
              </a:lnSpc>
              <a:spcBef>
                <a:spcPct val="0"/>
              </a:spcBef>
            </a:pPr>
            <a:r>
              <a:rPr lang="en-US" sz="4500" i="true">
                <a:solidFill>
                  <a:srgbClr val="000000"/>
                </a:solidFill>
                <a:latin typeface="Lora Italics"/>
                <a:ea typeface="Lora Italics"/>
                <a:cs typeface="Lora Italics"/>
                <a:sym typeface="Lora Italics"/>
              </a:rPr>
              <a:t>The HRS is reaching more people experiencing homelessness. This means our understanding of the population is becoming more refined.</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3">
              <a:alphaModFix amt="19999"/>
            </a:blip>
            <a:stretch>
              <a:fillRect l="0" t="0" r="0" b="0"/>
            </a:stretch>
          </a:blipFill>
        </p:spPr>
      </p:sp>
      <p:sp>
        <p:nvSpPr>
          <p:cNvPr name="TextBox 4" id="4"/>
          <p:cNvSpPr txBox="true"/>
          <p:nvPr/>
        </p:nvSpPr>
        <p:spPr>
          <a:xfrm rot="0">
            <a:off x="2073731" y="3362361"/>
            <a:ext cx="11062980" cy="2534728"/>
          </a:xfrm>
          <a:prstGeom prst="rect">
            <a:avLst/>
          </a:prstGeom>
        </p:spPr>
        <p:txBody>
          <a:bodyPr anchor="t" rtlCol="false" tIns="0" lIns="0" bIns="0" rIns="0">
            <a:spAutoFit/>
          </a:bodyPr>
          <a:lstStyle/>
          <a:p>
            <a:pPr algn="l">
              <a:lnSpc>
                <a:spcPts val="6765"/>
              </a:lnSpc>
              <a:spcBef>
                <a:spcPct val="0"/>
              </a:spcBef>
            </a:pPr>
            <a:r>
              <a:rPr lang="en-US" b="true" sz="4832">
                <a:solidFill>
                  <a:srgbClr val="1C4750"/>
                </a:solidFill>
                <a:latin typeface="Montserrat Bold"/>
                <a:ea typeface="Montserrat Bold"/>
                <a:cs typeface="Montserrat Bold"/>
                <a:sym typeface="Montserrat Bold"/>
              </a:rPr>
              <a:t>There is still work to do to ensure no portion of our community suffers more than others.​</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2094946" y="942975"/>
            <a:ext cx="12012822" cy="1647712"/>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Race demographics still do not match our local census data</a:t>
            </a:r>
          </a:p>
        </p:txBody>
      </p:sp>
      <p:pic>
        <p:nvPicPr>
          <p:cNvPr name="Picture 5" id="5"/>
          <p:cNvPicPr>
            <a:picLocks noChangeAspect="true"/>
          </p:cNvPicPr>
          <p:nvPr/>
        </p:nvPicPr>
        <p:blipFill>
          <a:blip r:embed="rId5"/>
          <a:stretch>
            <a:fillRect/>
          </a:stretch>
        </p:blipFill>
        <p:spPr>
          <a:xfrm rot="0">
            <a:off x="393622" y="1202817"/>
            <a:ext cx="17696972" cy="10298720"/>
          </a:xfrm>
          <a:prstGeom prst="rect">
            <a:avLst/>
          </a:prstGeom>
        </p:spPr>
      </p:pic>
      <p:sp>
        <p:nvSpPr>
          <p:cNvPr name="Freeform 6" id="6"/>
          <p:cNvSpPr/>
          <p:nvPr/>
        </p:nvSpPr>
        <p:spPr>
          <a:xfrm flipH="false" flipV="false" rot="5479932">
            <a:off x="16411934" y="3326171"/>
            <a:ext cx="407826" cy="1269497"/>
          </a:xfrm>
          <a:custGeom>
            <a:avLst/>
            <a:gdLst/>
            <a:ahLst/>
            <a:cxnLst/>
            <a:rect r="r" b="b" t="t" l="l"/>
            <a:pathLst>
              <a:path h="1269497" w="407826">
                <a:moveTo>
                  <a:pt x="0" y="0"/>
                </a:moveTo>
                <a:lnTo>
                  <a:pt x="407826" y="0"/>
                </a:lnTo>
                <a:lnTo>
                  <a:pt x="407826" y="1269498"/>
                </a:lnTo>
                <a:lnTo>
                  <a:pt x="0" y="126949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p:cNvSpPr/>
          <p:nvPr/>
        </p:nvSpPr>
        <p:spPr>
          <a:xfrm flipH="false" flipV="false" rot="5971290">
            <a:off x="12852609" y="5257923"/>
            <a:ext cx="420446" cy="1308781"/>
          </a:xfrm>
          <a:custGeom>
            <a:avLst/>
            <a:gdLst/>
            <a:ahLst/>
            <a:cxnLst/>
            <a:rect r="r" b="b" t="t" l="l"/>
            <a:pathLst>
              <a:path h="1308781" w="420446">
                <a:moveTo>
                  <a:pt x="0" y="0"/>
                </a:moveTo>
                <a:lnTo>
                  <a:pt x="420446" y="0"/>
                </a:lnTo>
                <a:lnTo>
                  <a:pt x="420446" y="1308781"/>
                </a:lnTo>
                <a:lnTo>
                  <a:pt x="0" y="1308781"/>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3205662" y="3532781"/>
            <a:ext cx="12720262" cy="829443"/>
            <a:chOff x="0" y="0"/>
            <a:chExt cx="3519687" cy="229506"/>
          </a:xfrm>
        </p:grpSpPr>
        <p:sp>
          <p:nvSpPr>
            <p:cNvPr name="Freeform 9" id="9"/>
            <p:cNvSpPr/>
            <p:nvPr/>
          </p:nvSpPr>
          <p:spPr>
            <a:xfrm flipH="false" flipV="false" rot="0">
              <a:off x="0" y="0"/>
              <a:ext cx="3519687" cy="229506"/>
            </a:xfrm>
            <a:custGeom>
              <a:avLst/>
              <a:gdLst/>
              <a:ahLst/>
              <a:cxnLst/>
              <a:rect r="r" b="b" t="t" l="l"/>
              <a:pathLst>
                <a:path h="229506" w="3519687">
                  <a:moveTo>
                    <a:pt x="0" y="0"/>
                  </a:moveTo>
                  <a:lnTo>
                    <a:pt x="3519687" y="0"/>
                  </a:lnTo>
                  <a:lnTo>
                    <a:pt x="3519687" y="229506"/>
                  </a:lnTo>
                  <a:lnTo>
                    <a:pt x="0" y="229506"/>
                  </a:lnTo>
                  <a:close/>
                </a:path>
              </a:pathLst>
            </a:custGeom>
            <a:solidFill>
              <a:srgbClr val="000000">
                <a:alpha val="0"/>
              </a:srgbClr>
            </a:solidFill>
            <a:ln w="38100" cap="sq">
              <a:solidFill>
                <a:srgbClr val="AD363D"/>
              </a:solidFill>
              <a:prstDash val="solid"/>
              <a:miter/>
            </a:ln>
          </p:spPr>
        </p:sp>
        <p:sp>
          <p:nvSpPr>
            <p:cNvPr name="TextBox 10" id="10"/>
            <p:cNvSpPr txBox="true"/>
            <p:nvPr/>
          </p:nvSpPr>
          <p:spPr>
            <a:xfrm>
              <a:off x="0" y="-47625"/>
              <a:ext cx="3519687" cy="277131"/>
            </a:xfrm>
            <a:prstGeom prst="rect">
              <a:avLst/>
            </a:prstGeom>
          </p:spPr>
          <p:txBody>
            <a:bodyPr anchor="ctr" rtlCol="false" tIns="48354" lIns="48354" bIns="48354" rIns="48354"/>
            <a:lstStyle/>
            <a:p>
              <a:pPr algn="ctr">
                <a:lnSpc>
                  <a:spcPts val="3524"/>
                </a:lnSpc>
              </a:pPr>
            </a:p>
          </p:txBody>
        </p:sp>
      </p:grpSp>
      <p:grpSp>
        <p:nvGrpSpPr>
          <p:cNvPr name="Group 11" id="11"/>
          <p:cNvGrpSpPr/>
          <p:nvPr/>
        </p:nvGrpSpPr>
        <p:grpSpPr>
          <a:xfrm rot="0">
            <a:off x="3205662" y="5182018"/>
            <a:ext cx="9088257" cy="829443"/>
            <a:chOff x="0" y="0"/>
            <a:chExt cx="2514714" cy="229506"/>
          </a:xfrm>
        </p:grpSpPr>
        <p:sp>
          <p:nvSpPr>
            <p:cNvPr name="Freeform 12" id="12"/>
            <p:cNvSpPr/>
            <p:nvPr/>
          </p:nvSpPr>
          <p:spPr>
            <a:xfrm flipH="false" flipV="false" rot="0">
              <a:off x="0" y="0"/>
              <a:ext cx="2514714" cy="229506"/>
            </a:xfrm>
            <a:custGeom>
              <a:avLst/>
              <a:gdLst/>
              <a:ahLst/>
              <a:cxnLst/>
              <a:rect r="r" b="b" t="t" l="l"/>
              <a:pathLst>
                <a:path h="229506" w="2514714">
                  <a:moveTo>
                    <a:pt x="0" y="0"/>
                  </a:moveTo>
                  <a:lnTo>
                    <a:pt x="2514714" y="0"/>
                  </a:lnTo>
                  <a:lnTo>
                    <a:pt x="2514714" y="229506"/>
                  </a:lnTo>
                  <a:lnTo>
                    <a:pt x="0" y="229506"/>
                  </a:lnTo>
                  <a:close/>
                </a:path>
              </a:pathLst>
            </a:custGeom>
            <a:solidFill>
              <a:srgbClr val="000000">
                <a:alpha val="0"/>
              </a:srgbClr>
            </a:solidFill>
            <a:ln w="38100" cap="sq">
              <a:solidFill>
                <a:srgbClr val="AD363D"/>
              </a:solidFill>
              <a:prstDash val="solid"/>
              <a:miter/>
            </a:ln>
          </p:spPr>
        </p:sp>
        <p:sp>
          <p:nvSpPr>
            <p:cNvPr name="TextBox 13" id="13"/>
            <p:cNvSpPr txBox="true"/>
            <p:nvPr/>
          </p:nvSpPr>
          <p:spPr>
            <a:xfrm>
              <a:off x="0" y="-47625"/>
              <a:ext cx="2514714" cy="277131"/>
            </a:xfrm>
            <a:prstGeom prst="rect">
              <a:avLst/>
            </a:prstGeom>
          </p:spPr>
          <p:txBody>
            <a:bodyPr anchor="ctr" rtlCol="false" tIns="48354" lIns="48354" bIns="48354" rIns="48354"/>
            <a:lstStyle/>
            <a:p>
              <a:pPr algn="ctr">
                <a:lnSpc>
                  <a:spcPts val="3524"/>
                </a:lnSpc>
              </a:pP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2094946" y="942975"/>
            <a:ext cx="12012822" cy="1647870"/>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Th</a:t>
            </a:r>
            <a:r>
              <a:rPr lang="en-US" b="true" sz="4776">
                <a:solidFill>
                  <a:srgbClr val="1C4750"/>
                </a:solidFill>
                <a:latin typeface="Montserrat Bold"/>
                <a:ea typeface="Montserrat Bold"/>
                <a:cs typeface="Montserrat Bold"/>
                <a:sym typeface="Montserrat Bold"/>
              </a:rPr>
              <a:t>e percentage of older adults decreases while others grow</a:t>
            </a:r>
          </a:p>
        </p:txBody>
      </p:sp>
      <p:pic>
        <p:nvPicPr>
          <p:cNvPr name="Picture 5" id="5"/>
          <p:cNvPicPr>
            <a:picLocks noChangeAspect="true"/>
          </p:cNvPicPr>
          <p:nvPr/>
        </p:nvPicPr>
        <p:blipFill>
          <a:blip r:embed="rId5"/>
          <a:stretch>
            <a:fillRect/>
          </a:stretch>
        </p:blipFill>
        <p:spPr>
          <a:xfrm rot="0">
            <a:off x="526950" y="1422846"/>
            <a:ext cx="17263508" cy="9646867"/>
          </a:xfrm>
          <a:prstGeom prst="rect">
            <a:avLst/>
          </a:prstGeom>
        </p:spPr>
      </p:pic>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FFFFE"/>
        </a:solidFill>
      </p:bgPr>
    </p:bg>
    <p:spTree>
      <p:nvGrpSpPr>
        <p:cNvPr id="1" name=""/>
        <p:cNvGrpSpPr/>
        <p:nvPr/>
      </p:nvGrpSpPr>
      <p:grpSpPr>
        <a:xfrm>
          <a:off x="0" y="0"/>
          <a:ext cx="0" cy="0"/>
          <a:chOff x="0" y="0"/>
          <a:chExt cx="0" cy="0"/>
        </a:xfrm>
      </p:grpSpPr>
      <p:sp>
        <p:nvSpPr>
          <p:cNvPr name="TextBox 2" id="2"/>
          <p:cNvSpPr txBox="true"/>
          <p:nvPr/>
        </p:nvSpPr>
        <p:spPr>
          <a:xfrm rot="0">
            <a:off x="1273852" y="942975"/>
            <a:ext cx="13390528" cy="1647959"/>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The number of people with disabilities continues to grow</a:t>
            </a:r>
          </a:p>
        </p:txBody>
      </p:sp>
      <p:pic>
        <p:nvPicPr>
          <p:cNvPr name="Picture 3" id="3"/>
          <p:cNvPicPr>
            <a:picLocks noChangeAspect="true"/>
          </p:cNvPicPr>
          <p:nvPr/>
        </p:nvPicPr>
        <p:blipFill>
          <a:blip r:embed="rId3"/>
          <a:stretch>
            <a:fillRect/>
          </a:stretch>
        </p:blipFill>
        <p:spPr>
          <a:xfrm rot="0">
            <a:off x="23408" y="1351164"/>
            <a:ext cx="18198335" cy="10349810"/>
          </a:xfrm>
          <a:prstGeom prst="rect">
            <a:avLst/>
          </a:prstGeom>
        </p:spPr>
      </p:pic>
      <p:pic>
        <p:nvPicPr>
          <p:cNvPr name="Picture 4" id="4"/>
          <p:cNvPicPr>
            <a:picLocks noChangeAspect="true"/>
          </p:cNvPicPr>
          <p:nvPr/>
        </p:nvPicPr>
        <p:blipFill>
          <a:blip r:embed="rId4"/>
          <a:stretch>
            <a:fillRect/>
          </a:stretch>
        </p:blipFill>
        <p:spPr>
          <a:xfrm rot="0">
            <a:off x="952996" y="5106973"/>
            <a:ext cx="17411650" cy="8770767"/>
          </a:xfrm>
          <a:prstGeom prst="rect">
            <a:avLst/>
          </a:prstGeom>
        </p:spPr>
      </p:pic>
      <p:sp>
        <p:nvSpPr>
          <p:cNvPr name="TextBox 5" id="5"/>
          <p:cNvSpPr txBox="true"/>
          <p:nvPr/>
        </p:nvSpPr>
        <p:spPr>
          <a:xfrm rot="0">
            <a:off x="3566185" y="7055057"/>
            <a:ext cx="820341" cy="372745"/>
          </a:xfrm>
          <a:prstGeom prst="rect">
            <a:avLst/>
          </a:prstGeom>
        </p:spPr>
        <p:txBody>
          <a:bodyPr anchor="t" rtlCol="false" tIns="0" lIns="0" bIns="0" rIns="0">
            <a:spAutoFit/>
          </a:bodyPr>
          <a:lstStyle/>
          <a:p>
            <a:pPr algn="ctr">
              <a:lnSpc>
                <a:spcPts val="3079"/>
              </a:lnSpc>
            </a:pPr>
            <a:r>
              <a:rPr lang="en-US" sz="2199">
                <a:solidFill>
                  <a:srgbClr val="FEFEFE"/>
                </a:solidFill>
                <a:latin typeface="Montserrat"/>
                <a:ea typeface="Montserrat"/>
                <a:cs typeface="Montserrat"/>
                <a:sym typeface="Montserrat"/>
              </a:rPr>
              <a:t>68.8%</a:t>
            </a:r>
          </a:p>
        </p:txBody>
      </p:sp>
      <p:sp>
        <p:nvSpPr>
          <p:cNvPr name="TextBox 6" id="6"/>
          <p:cNvSpPr txBox="true"/>
          <p:nvPr/>
        </p:nvSpPr>
        <p:spPr>
          <a:xfrm rot="0">
            <a:off x="5853376" y="7096633"/>
            <a:ext cx="823912" cy="372745"/>
          </a:xfrm>
          <a:prstGeom prst="rect">
            <a:avLst/>
          </a:prstGeom>
        </p:spPr>
        <p:txBody>
          <a:bodyPr anchor="t" rtlCol="false" tIns="0" lIns="0" bIns="0" rIns="0">
            <a:spAutoFit/>
          </a:bodyPr>
          <a:lstStyle/>
          <a:p>
            <a:pPr algn="ctr">
              <a:lnSpc>
                <a:spcPts val="3079"/>
              </a:lnSpc>
            </a:pPr>
            <a:r>
              <a:rPr lang="en-US" sz="2199">
                <a:solidFill>
                  <a:srgbClr val="FEFEFE"/>
                </a:solidFill>
                <a:latin typeface="Montserrat"/>
                <a:ea typeface="Montserrat"/>
                <a:cs typeface="Montserrat"/>
                <a:sym typeface="Montserrat"/>
              </a:rPr>
              <a:t>68.0%</a:t>
            </a:r>
          </a:p>
        </p:txBody>
      </p:sp>
      <p:sp>
        <p:nvSpPr>
          <p:cNvPr name="TextBox 7" id="7"/>
          <p:cNvSpPr txBox="true"/>
          <p:nvPr/>
        </p:nvSpPr>
        <p:spPr>
          <a:xfrm rot="0">
            <a:off x="8140028" y="6929310"/>
            <a:ext cx="795933" cy="372745"/>
          </a:xfrm>
          <a:prstGeom prst="rect">
            <a:avLst/>
          </a:prstGeom>
        </p:spPr>
        <p:txBody>
          <a:bodyPr anchor="t" rtlCol="false" tIns="0" lIns="0" bIns="0" rIns="0">
            <a:spAutoFit/>
          </a:bodyPr>
          <a:lstStyle/>
          <a:p>
            <a:pPr algn="ctr">
              <a:lnSpc>
                <a:spcPts val="3079"/>
              </a:lnSpc>
            </a:pPr>
            <a:r>
              <a:rPr lang="en-US" sz="2199">
                <a:solidFill>
                  <a:srgbClr val="FEFEFE"/>
                </a:solidFill>
                <a:latin typeface="Montserrat"/>
                <a:ea typeface="Montserrat"/>
                <a:cs typeface="Montserrat"/>
                <a:sym typeface="Montserrat"/>
              </a:rPr>
              <a:t>70.2%</a:t>
            </a:r>
          </a:p>
        </p:txBody>
      </p:sp>
      <p:sp>
        <p:nvSpPr>
          <p:cNvPr name="TextBox 8" id="8"/>
          <p:cNvSpPr txBox="true"/>
          <p:nvPr/>
        </p:nvSpPr>
        <p:spPr>
          <a:xfrm rot="0">
            <a:off x="10422472" y="7055057"/>
            <a:ext cx="803821" cy="372745"/>
          </a:xfrm>
          <a:prstGeom prst="rect">
            <a:avLst/>
          </a:prstGeom>
        </p:spPr>
        <p:txBody>
          <a:bodyPr anchor="t" rtlCol="false" tIns="0" lIns="0" bIns="0" rIns="0">
            <a:spAutoFit/>
          </a:bodyPr>
          <a:lstStyle/>
          <a:p>
            <a:pPr algn="ctr">
              <a:lnSpc>
                <a:spcPts val="3079"/>
              </a:lnSpc>
            </a:pPr>
            <a:r>
              <a:rPr lang="en-US" sz="2199">
                <a:solidFill>
                  <a:srgbClr val="FEFEFE"/>
                </a:solidFill>
                <a:latin typeface="Montserrat"/>
                <a:ea typeface="Montserrat"/>
                <a:cs typeface="Montserrat"/>
                <a:sym typeface="Montserrat"/>
              </a:rPr>
              <a:t>68.7%</a:t>
            </a:r>
          </a:p>
        </p:txBody>
      </p:sp>
      <p:sp>
        <p:nvSpPr>
          <p:cNvPr name="TextBox 9" id="9"/>
          <p:cNvSpPr txBox="true"/>
          <p:nvPr/>
        </p:nvSpPr>
        <p:spPr>
          <a:xfrm rot="0">
            <a:off x="12645735" y="7646971"/>
            <a:ext cx="794296" cy="372745"/>
          </a:xfrm>
          <a:prstGeom prst="rect">
            <a:avLst/>
          </a:prstGeom>
        </p:spPr>
        <p:txBody>
          <a:bodyPr anchor="t" rtlCol="false" tIns="0" lIns="0" bIns="0" rIns="0">
            <a:spAutoFit/>
          </a:bodyPr>
          <a:lstStyle/>
          <a:p>
            <a:pPr algn="ctr">
              <a:lnSpc>
                <a:spcPts val="3079"/>
              </a:lnSpc>
            </a:pPr>
            <a:r>
              <a:rPr lang="en-US" sz="2199">
                <a:solidFill>
                  <a:srgbClr val="FEFEFE"/>
                </a:solidFill>
                <a:latin typeface="Montserrat"/>
                <a:ea typeface="Montserrat"/>
                <a:cs typeface="Montserrat"/>
                <a:sym typeface="Montserrat"/>
              </a:rPr>
              <a:t>59.8%</a:t>
            </a:r>
          </a:p>
        </p:txBody>
      </p:sp>
      <p:sp>
        <p:nvSpPr>
          <p:cNvPr name="TextBox 10" id="10"/>
          <p:cNvSpPr txBox="true"/>
          <p:nvPr/>
        </p:nvSpPr>
        <p:spPr>
          <a:xfrm rot="0">
            <a:off x="14947877" y="7646971"/>
            <a:ext cx="786259" cy="372745"/>
          </a:xfrm>
          <a:prstGeom prst="rect">
            <a:avLst/>
          </a:prstGeom>
        </p:spPr>
        <p:txBody>
          <a:bodyPr anchor="t" rtlCol="false" tIns="0" lIns="0" bIns="0" rIns="0">
            <a:spAutoFit/>
          </a:bodyPr>
          <a:lstStyle/>
          <a:p>
            <a:pPr algn="ctr">
              <a:lnSpc>
                <a:spcPts val="3079"/>
              </a:lnSpc>
            </a:pPr>
            <a:r>
              <a:rPr lang="en-US" sz="2199">
                <a:solidFill>
                  <a:srgbClr val="FEFEFE"/>
                </a:solidFill>
                <a:latin typeface="Montserrat"/>
                <a:ea typeface="Montserrat"/>
                <a:cs typeface="Montserrat"/>
                <a:sym typeface="Montserrat"/>
              </a:rPr>
              <a:t>59.9%</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1396054" y="1751488"/>
            <a:ext cx="5012597" cy="6698299"/>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The ratio of people who belong to various sub-populations remain </a:t>
            </a:r>
            <a:r>
              <a:rPr lang="en-US" b="true" sz="4776">
                <a:solidFill>
                  <a:srgbClr val="1C4750"/>
                </a:solidFill>
                <a:latin typeface="Montserrat Bold"/>
                <a:ea typeface="Montserrat Bold"/>
                <a:cs typeface="Montserrat Bold"/>
                <a:sym typeface="Montserrat Bold"/>
              </a:rPr>
              <a:t>relatively stable</a:t>
            </a:r>
          </a:p>
        </p:txBody>
      </p:sp>
      <p:pic>
        <p:nvPicPr>
          <p:cNvPr name="Picture 5" id="5"/>
          <p:cNvPicPr>
            <a:picLocks noChangeAspect="true"/>
          </p:cNvPicPr>
          <p:nvPr/>
        </p:nvPicPr>
        <p:blipFill>
          <a:blip r:embed="rId5"/>
          <a:stretch>
            <a:fillRect/>
          </a:stretch>
        </p:blipFill>
        <p:spPr>
          <a:xfrm rot="0">
            <a:off x="5150474" y="246267"/>
            <a:ext cx="7365840" cy="5319689"/>
          </a:xfrm>
          <a:prstGeom prst="rect">
            <a:avLst/>
          </a:prstGeom>
        </p:spPr>
      </p:pic>
      <p:pic>
        <p:nvPicPr>
          <p:cNvPr name="Picture 6" id="6"/>
          <p:cNvPicPr>
            <a:picLocks noChangeAspect="true"/>
          </p:cNvPicPr>
          <p:nvPr/>
        </p:nvPicPr>
        <p:blipFill>
          <a:blip r:embed="rId6"/>
          <a:stretch>
            <a:fillRect/>
          </a:stretch>
        </p:blipFill>
        <p:spPr>
          <a:xfrm rot="0">
            <a:off x="11107536" y="246267"/>
            <a:ext cx="7365840" cy="5319689"/>
          </a:xfrm>
          <a:prstGeom prst="rect">
            <a:avLst/>
          </a:prstGeom>
        </p:spPr>
      </p:pic>
      <p:pic>
        <p:nvPicPr>
          <p:cNvPr name="Picture 7" id="7"/>
          <p:cNvPicPr>
            <a:picLocks noChangeAspect="true"/>
          </p:cNvPicPr>
          <p:nvPr/>
        </p:nvPicPr>
        <p:blipFill>
          <a:blip r:embed="rId7"/>
          <a:stretch>
            <a:fillRect/>
          </a:stretch>
        </p:blipFill>
        <p:spPr>
          <a:xfrm rot="0">
            <a:off x="5150474" y="4966097"/>
            <a:ext cx="7365840" cy="5321654"/>
          </a:xfrm>
          <a:prstGeom prst="rect">
            <a:avLst/>
          </a:prstGeom>
        </p:spPr>
      </p:pic>
      <p:pic>
        <p:nvPicPr>
          <p:cNvPr name="Picture 8" id="8"/>
          <p:cNvPicPr>
            <a:picLocks noChangeAspect="true"/>
          </p:cNvPicPr>
          <p:nvPr/>
        </p:nvPicPr>
        <p:blipFill>
          <a:blip r:embed="rId8"/>
          <a:stretch>
            <a:fillRect/>
          </a:stretch>
        </p:blipFill>
        <p:spPr>
          <a:xfrm rot="0">
            <a:off x="11107536" y="4966097"/>
            <a:ext cx="7365840" cy="5321654"/>
          </a:xfrm>
          <a:prstGeom prst="rect">
            <a:avLst/>
          </a:prstGeom>
        </p:spPr>
      </p:pic>
      <p:sp>
        <p:nvSpPr>
          <p:cNvPr name="TextBox 9" id="9"/>
          <p:cNvSpPr txBox="true"/>
          <p:nvPr/>
        </p:nvSpPr>
        <p:spPr>
          <a:xfrm rot="0">
            <a:off x="7330364" y="821987"/>
            <a:ext cx="3164532"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Montserrat Bold"/>
                <a:ea typeface="Montserrat Bold"/>
                <a:cs typeface="Montserrat Bold"/>
                <a:sym typeface="Montserrat Bold"/>
              </a:rPr>
              <a:t>Chronically Homeless</a:t>
            </a:r>
          </a:p>
        </p:txBody>
      </p:sp>
      <p:sp>
        <p:nvSpPr>
          <p:cNvPr name="TextBox 10" id="10"/>
          <p:cNvSpPr txBox="true"/>
          <p:nvPr/>
        </p:nvSpPr>
        <p:spPr>
          <a:xfrm rot="0">
            <a:off x="12774415" y="821987"/>
            <a:ext cx="4190554"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Montserrat Bold"/>
                <a:ea typeface="Montserrat Bold"/>
                <a:cs typeface="Montserrat Bold"/>
                <a:sym typeface="Montserrat Bold"/>
              </a:rPr>
              <a:t>Domestic Violence Survivors</a:t>
            </a:r>
          </a:p>
        </p:txBody>
      </p:sp>
      <p:sp>
        <p:nvSpPr>
          <p:cNvPr name="TextBox 11" id="11"/>
          <p:cNvSpPr txBox="true"/>
          <p:nvPr/>
        </p:nvSpPr>
        <p:spPr>
          <a:xfrm rot="0">
            <a:off x="7242779" y="5475738"/>
            <a:ext cx="3339703"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Montserrat Bold"/>
                <a:ea typeface="Montserrat Bold"/>
                <a:cs typeface="Montserrat Bold"/>
                <a:sym typeface="Montserrat Bold"/>
              </a:rPr>
              <a:t>Unaccompanied Youth</a:t>
            </a:r>
          </a:p>
        </p:txBody>
      </p:sp>
      <p:sp>
        <p:nvSpPr>
          <p:cNvPr name="TextBox 12" id="12"/>
          <p:cNvSpPr txBox="true"/>
          <p:nvPr/>
        </p:nvSpPr>
        <p:spPr>
          <a:xfrm rot="0">
            <a:off x="14222364" y="5475738"/>
            <a:ext cx="1294656" cy="372745"/>
          </a:xfrm>
          <a:prstGeom prst="rect">
            <a:avLst/>
          </a:prstGeom>
        </p:spPr>
        <p:txBody>
          <a:bodyPr anchor="t" rtlCol="false" tIns="0" lIns="0" bIns="0" rIns="0">
            <a:spAutoFit/>
          </a:bodyPr>
          <a:lstStyle/>
          <a:p>
            <a:pPr algn="ctr">
              <a:lnSpc>
                <a:spcPts val="3079"/>
              </a:lnSpc>
            </a:pPr>
            <a:r>
              <a:rPr lang="en-US" sz="2199" b="true">
                <a:solidFill>
                  <a:srgbClr val="000000"/>
                </a:solidFill>
                <a:latin typeface="Montserrat Bold"/>
                <a:ea typeface="Montserrat Bold"/>
                <a:cs typeface="Montserrat Bold"/>
                <a:sym typeface="Montserrat Bold"/>
              </a:rPr>
              <a:t>Veterans</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2094946" y="942975"/>
            <a:ext cx="13390528" cy="1647870"/>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More people moved into housing, led by growth in minimal assistance programs</a:t>
            </a:r>
          </a:p>
        </p:txBody>
      </p:sp>
      <p:pic>
        <p:nvPicPr>
          <p:cNvPr name="Picture 5" id="5"/>
          <p:cNvPicPr>
            <a:picLocks noChangeAspect="true"/>
          </p:cNvPicPr>
          <p:nvPr/>
        </p:nvPicPr>
        <p:blipFill>
          <a:blip r:embed="rId5"/>
          <a:stretch>
            <a:fillRect/>
          </a:stretch>
        </p:blipFill>
        <p:spPr>
          <a:xfrm rot="0">
            <a:off x="112790" y="1316472"/>
            <a:ext cx="13060577" cy="10058910"/>
          </a:xfrm>
          <a:prstGeom prst="rect">
            <a:avLst/>
          </a:prstGeom>
        </p:spPr>
      </p:pic>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pic>
        <p:nvPicPr>
          <p:cNvPr name="Picture 4" id="4"/>
          <p:cNvPicPr>
            <a:picLocks noChangeAspect="true"/>
          </p:cNvPicPr>
          <p:nvPr/>
        </p:nvPicPr>
        <p:blipFill>
          <a:blip r:embed="rId5"/>
          <a:stretch>
            <a:fillRect/>
          </a:stretch>
        </p:blipFill>
        <p:spPr>
          <a:xfrm rot="0">
            <a:off x="-915319" y="1617220"/>
            <a:ext cx="14214420" cy="9573085"/>
          </a:xfrm>
          <a:prstGeom prst="rect">
            <a:avLst/>
          </a:prstGeom>
        </p:spPr>
      </p:pic>
      <p:sp>
        <p:nvSpPr>
          <p:cNvPr name="TextBox 5" id="5"/>
          <p:cNvSpPr txBox="true"/>
          <p:nvPr/>
        </p:nvSpPr>
        <p:spPr>
          <a:xfrm rot="0">
            <a:off x="2094946" y="942975"/>
            <a:ext cx="12788417" cy="1647870"/>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More inventory leads to more move-ins and shorter wait times </a:t>
            </a:r>
          </a:p>
        </p:txBody>
      </p:sp>
      <p:sp>
        <p:nvSpPr>
          <p:cNvPr name="TextBox 6" id="6"/>
          <p:cNvSpPr txBox="true"/>
          <p:nvPr/>
        </p:nvSpPr>
        <p:spPr>
          <a:xfrm rot="0">
            <a:off x="12700606" y="4065536"/>
            <a:ext cx="4730762" cy="3692525"/>
          </a:xfrm>
          <a:prstGeom prst="rect">
            <a:avLst/>
          </a:prstGeom>
        </p:spPr>
        <p:txBody>
          <a:bodyPr anchor="t" rtlCol="false" tIns="0" lIns="0" bIns="0" rIns="0">
            <a:spAutoFit/>
          </a:bodyPr>
          <a:lstStyle/>
          <a:p>
            <a:pPr algn="ctr">
              <a:lnSpc>
                <a:spcPts val="4900"/>
              </a:lnSpc>
            </a:pPr>
            <a:r>
              <a:rPr lang="en-US" sz="3500" i="true">
                <a:solidFill>
                  <a:srgbClr val="000000"/>
                </a:solidFill>
                <a:latin typeface="Lora Italics"/>
                <a:ea typeface="Lora Italics"/>
                <a:cs typeface="Lora Italics"/>
                <a:sym typeface="Lora Italics"/>
              </a:rPr>
              <a:t>People moved into places to live, on average, about four months (114 days) faster after </a:t>
            </a:r>
            <a:r>
              <a:rPr lang="en-US" sz="3500" i="true">
                <a:solidFill>
                  <a:srgbClr val="000000"/>
                </a:solidFill>
                <a:latin typeface="Lora Italics"/>
                <a:ea typeface="Lora Italics"/>
                <a:cs typeface="Lora Italics"/>
                <a:sym typeface="Lora Italics"/>
              </a:rPr>
              <a:t>completing a housing assessment</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3">
              <a:alphaModFix amt="19999"/>
            </a:blip>
            <a:stretch>
              <a:fillRect l="0" t="0" r="0" b="0"/>
            </a:stretch>
          </a:blipFill>
        </p:spPr>
      </p:sp>
      <p:sp>
        <p:nvSpPr>
          <p:cNvPr name="TextBox 4" id="4"/>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Recap</a:t>
            </a:r>
          </a:p>
        </p:txBody>
      </p:sp>
      <p:sp>
        <p:nvSpPr>
          <p:cNvPr name="Freeform 5" id="5"/>
          <p:cNvSpPr/>
          <p:nvPr/>
        </p:nvSpPr>
        <p:spPr>
          <a:xfrm flipH="false" flipV="false" rot="0">
            <a:off x="1068571" y="1775224"/>
            <a:ext cx="2402032" cy="158210"/>
          </a:xfrm>
          <a:custGeom>
            <a:avLst/>
            <a:gdLst/>
            <a:ahLst/>
            <a:cxnLst/>
            <a:rect r="r" b="b" t="t" l="l"/>
            <a:pathLst>
              <a:path h="158210" w="2402032">
                <a:moveTo>
                  <a:pt x="0" y="0"/>
                </a:moveTo>
                <a:lnTo>
                  <a:pt x="2402032" y="0"/>
                </a:lnTo>
                <a:lnTo>
                  <a:pt x="2402032" y="158210"/>
                </a:lnTo>
                <a:lnTo>
                  <a:pt x="0" y="158210"/>
                </a:lnTo>
                <a:lnTo>
                  <a:pt x="0" y="0"/>
                </a:lnTo>
                <a:close/>
              </a:path>
            </a:pathLst>
          </a:custGeom>
          <a:blipFill>
            <a:blip r:embed="rId4">
              <a:extLst>
                <a:ext uri="{96DAC541-7B7A-43D3-8B79-37D633B846F1}">
                  <asvg:svgBlip xmlns:asvg="http://schemas.microsoft.com/office/drawing/2016/SVG/main" r:embed="rId5"/>
                </a:ext>
              </a:extLst>
            </a:blip>
            <a:stretch>
              <a:fillRect l="0" t="0" r="-31729" b="0"/>
            </a:stretch>
          </a:blipFill>
        </p:spPr>
      </p:sp>
      <p:sp>
        <p:nvSpPr>
          <p:cNvPr name="TextBox 6" id="6"/>
          <p:cNvSpPr txBox="true"/>
          <p:nvPr/>
        </p:nvSpPr>
        <p:spPr>
          <a:xfrm rot="0">
            <a:off x="2094946" y="2766205"/>
            <a:ext cx="12496154" cy="15621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The Syst</a:t>
            </a:r>
            <a:r>
              <a:rPr lang="en-US" b="true" sz="4500">
                <a:solidFill>
                  <a:srgbClr val="1C4750"/>
                </a:solidFill>
                <a:latin typeface="Montserrat Bold"/>
                <a:ea typeface="Montserrat Bold"/>
                <a:cs typeface="Montserrat Bold"/>
                <a:sym typeface="Montserrat Bold"/>
              </a:rPr>
              <a:t>em is growing to match the needs of our community.</a:t>
            </a:r>
          </a:p>
        </p:txBody>
      </p:sp>
      <p:sp>
        <p:nvSpPr>
          <p:cNvPr name="TextBox 7" id="7"/>
          <p:cNvSpPr txBox="true"/>
          <p:nvPr/>
        </p:nvSpPr>
        <p:spPr>
          <a:xfrm rot="0">
            <a:off x="2094946" y="5972175"/>
            <a:ext cx="12746981" cy="15621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Fewer people are coming to providers for help for the first time.</a:t>
            </a:r>
          </a:p>
        </p:txBody>
      </p:sp>
      <p:sp>
        <p:nvSpPr>
          <p:cNvPr name="TextBox 8" id="8"/>
          <p:cNvSpPr txBox="true"/>
          <p:nvPr/>
        </p:nvSpPr>
        <p:spPr>
          <a:xfrm rot="0">
            <a:off x="2094946" y="4520744"/>
            <a:ext cx="11485364" cy="622756"/>
          </a:xfrm>
          <a:prstGeom prst="rect">
            <a:avLst/>
          </a:prstGeom>
        </p:spPr>
        <p:txBody>
          <a:bodyPr anchor="t" rtlCol="false" tIns="0" lIns="0" bIns="0" rIns="0">
            <a:spAutoFit/>
          </a:bodyPr>
          <a:lstStyle/>
          <a:p>
            <a:pPr algn="l">
              <a:lnSpc>
                <a:spcPts val="5049"/>
              </a:lnSpc>
            </a:pPr>
            <a:r>
              <a:rPr lang="en-US" sz="3607" i="true">
                <a:solidFill>
                  <a:srgbClr val="000000"/>
                </a:solidFill>
                <a:latin typeface="Lora Italics"/>
                <a:ea typeface="Lora Italics"/>
                <a:cs typeface="Lora Italics"/>
                <a:sym typeface="Lora Italics"/>
              </a:rPr>
              <a:t>More funding = more beds = more people moving inside</a:t>
            </a:r>
          </a:p>
        </p:txBody>
      </p:sp>
      <p:sp>
        <p:nvSpPr>
          <p:cNvPr name="TextBox 9" id="9"/>
          <p:cNvSpPr txBox="true"/>
          <p:nvPr/>
        </p:nvSpPr>
        <p:spPr>
          <a:xfrm rot="0">
            <a:off x="2094946" y="7724775"/>
            <a:ext cx="12496154" cy="1270456"/>
          </a:xfrm>
          <a:prstGeom prst="rect">
            <a:avLst/>
          </a:prstGeom>
        </p:spPr>
        <p:txBody>
          <a:bodyPr anchor="t" rtlCol="false" tIns="0" lIns="0" bIns="0" rIns="0">
            <a:spAutoFit/>
          </a:bodyPr>
          <a:lstStyle/>
          <a:p>
            <a:pPr algn="l">
              <a:lnSpc>
                <a:spcPts val="5049"/>
              </a:lnSpc>
            </a:pPr>
            <a:r>
              <a:rPr lang="en-US" sz="3607" i="true">
                <a:solidFill>
                  <a:srgbClr val="000000"/>
                </a:solidFill>
                <a:latin typeface="Lora Italics"/>
                <a:ea typeface="Lora Italics"/>
                <a:cs typeface="Lora Italics"/>
                <a:sym typeface="Lora Italics"/>
              </a:rPr>
              <a:t>Investing further in prevention and long-term solutions builds on this progress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3">
              <a:alphaModFix amt="19999"/>
            </a:blip>
            <a:stretch>
              <a:fillRect l="0" t="0" r="0" b="0"/>
            </a:stretch>
          </a:blipFill>
        </p:spPr>
      </p:sp>
      <p:sp>
        <p:nvSpPr>
          <p:cNvPr name="Freeform 4" id="4"/>
          <p:cNvSpPr/>
          <p:nvPr/>
        </p:nvSpPr>
        <p:spPr>
          <a:xfrm flipH="false" flipV="false" rot="0">
            <a:off x="1068571" y="1775224"/>
            <a:ext cx="2402032" cy="158210"/>
          </a:xfrm>
          <a:custGeom>
            <a:avLst/>
            <a:gdLst/>
            <a:ahLst/>
            <a:cxnLst/>
            <a:rect r="r" b="b" t="t" l="l"/>
            <a:pathLst>
              <a:path h="158210" w="2402032">
                <a:moveTo>
                  <a:pt x="0" y="0"/>
                </a:moveTo>
                <a:lnTo>
                  <a:pt x="2402032" y="0"/>
                </a:lnTo>
                <a:lnTo>
                  <a:pt x="2402032" y="158210"/>
                </a:lnTo>
                <a:lnTo>
                  <a:pt x="0" y="158210"/>
                </a:lnTo>
                <a:lnTo>
                  <a:pt x="0" y="0"/>
                </a:lnTo>
                <a:close/>
              </a:path>
            </a:pathLst>
          </a:custGeom>
          <a:blipFill>
            <a:blip r:embed="rId4">
              <a:extLst>
                <a:ext uri="{96DAC541-7B7A-43D3-8B79-37D633B846F1}">
                  <asvg:svgBlip xmlns:asvg="http://schemas.microsoft.com/office/drawing/2016/SVG/main" r:embed="rId5"/>
                </a:ext>
              </a:extLst>
            </a:blip>
            <a:stretch>
              <a:fillRect l="0" t="0" r="-31729" b="0"/>
            </a:stretch>
          </a:blipFill>
        </p:spPr>
      </p:sp>
      <p:sp>
        <p:nvSpPr>
          <p:cNvPr name="TextBox 5" id="5"/>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Recap</a:t>
            </a:r>
          </a:p>
        </p:txBody>
      </p:sp>
      <p:sp>
        <p:nvSpPr>
          <p:cNvPr name="TextBox 6" id="6"/>
          <p:cNvSpPr txBox="true"/>
          <p:nvPr/>
        </p:nvSpPr>
        <p:spPr>
          <a:xfrm rot="0">
            <a:off x="2116043" y="3638712"/>
            <a:ext cx="13339847" cy="7620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Our </a:t>
            </a:r>
            <a:r>
              <a:rPr lang="en-US" sz="4500" b="true">
                <a:solidFill>
                  <a:srgbClr val="1C4750"/>
                </a:solidFill>
                <a:latin typeface="Montserrat Bold"/>
                <a:ea typeface="Montserrat Bold"/>
                <a:cs typeface="Montserrat Bold"/>
                <a:sym typeface="Montserrat Bold"/>
              </a:rPr>
              <a:t>Syst</a:t>
            </a:r>
            <a:r>
              <a:rPr lang="en-US" b="true" sz="4500">
                <a:solidFill>
                  <a:srgbClr val="1C4750"/>
                </a:solidFill>
                <a:latin typeface="Montserrat Bold"/>
                <a:ea typeface="Montserrat Bold"/>
                <a:cs typeface="Montserrat Bold"/>
                <a:sym typeface="Montserrat Bold"/>
              </a:rPr>
              <a:t>em is becoming more efficient.</a:t>
            </a:r>
          </a:p>
        </p:txBody>
      </p:sp>
      <p:sp>
        <p:nvSpPr>
          <p:cNvPr name="TextBox 7" id="7"/>
          <p:cNvSpPr txBox="true"/>
          <p:nvPr/>
        </p:nvSpPr>
        <p:spPr>
          <a:xfrm rot="0">
            <a:off x="2116043" y="6352460"/>
            <a:ext cx="13538299" cy="762000"/>
          </a:xfrm>
          <a:prstGeom prst="rect">
            <a:avLst/>
          </a:prstGeom>
        </p:spPr>
        <p:txBody>
          <a:bodyPr anchor="t" rtlCol="false" tIns="0" lIns="0" bIns="0" rIns="0">
            <a:spAutoFit/>
          </a:bodyPr>
          <a:lstStyle/>
          <a:p>
            <a:pPr algn="l">
              <a:lnSpc>
                <a:spcPts val="6299"/>
              </a:lnSpc>
            </a:pPr>
            <a:r>
              <a:rPr lang="en-US" b="true" sz="4500">
                <a:solidFill>
                  <a:srgbClr val="1C4750"/>
                </a:solidFill>
                <a:latin typeface="Montserrat Bold"/>
                <a:ea typeface="Montserrat Bold"/>
                <a:cs typeface="Montserrat Bold"/>
                <a:sym typeface="Montserrat Bold"/>
              </a:rPr>
              <a:t>Disparities still exist amongst several groups.</a:t>
            </a:r>
          </a:p>
        </p:txBody>
      </p:sp>
      <p:sp>
        <p:nvSpPr>
          <p:cNvPr name="TextBox 8" id="8"/>
          <p:cNvSpPr txBox="true"/>
          <p:nvPr/>
        </p:nvSpPr>
        <p:spPr>
          <a:xfrm rot="0">
            <a:off x="2170408" y="4520744"/>
            <a:ext cx="7179171" cy="622756"/>
          </a:xfrm>
          <a:prstGeom prst="rect">
            <a:avLst/>
          </a:prstGeom>
        </p:spPr>
        <p:txBody>
          <a:bodyPr anchor="t" rtlCol="false" tIns="0" lIns="0" bIns="0" rIns="0">
            <a:spAutoFit/>
          </a:bodyPr>
          <a:lstStyle/>
          <a:p>
            <a:pPr algn="l">
              <a:lnSpc>
                <a:spcPts val="5049"/>
              </a:lnSpc>
            </a:pPr>
            <a:r>
              <a:rPr lang="en-US" sz="3607" i="true">
                <a:solidFill>
                  <a:srgbClr val="000000"/>
                </a:solidFill>
                <a:latin typeface="Lora Italics"/>
                <a:ea typeface="Lora Italics"/>
                <a:cs typeface="Lora Italics"/>
                <a:sym typeface="Lora Italics"/>
              </a:rPr>
              <a:t>More move-ins, shorter wait times</a:t>
            </a:r>
          </a:p>
        </p:txBody>
      </p:sp>
      <p:sp>
        <p:nvSpPr>
          <p:cNvPr name="TextBox 9" id="9"/>
          <p:cNvSpPr txBox="true"/>
          <p:nvPr/>
        </p:nvSpPr>
        <p:spPr>
          <a:xfrm rot="0">
            <a:off x="2170408" y="7238285"/>
            <a:ext cx="12949499" cy="1270456"/>
          </a:xfrm>
          <a:prstGeom prst="rect">
            <a:avLst/>
          </a:prstGeom>
        </p:spPr>
        <p:txBody>
          <a:bodyPr anchor="t" rtlCol="false" tIns="0" lIns="0" bIns="0" rIns="0">
            <a:spAutoFit/>
          </a:bodyPr>
          <a:lstStyle/>
          <a:p>
            <a:pPr algn="l">
              <a:lnSpc>
                <a:spcPts val="5049"/>
              </a:lnSpc>
            </a:pPr>
            <a:r>
              <a:rPr lang="en-US" sz="3607" i="true">
                <a:solidFill>
                  <a:srgbClr val="000000"/>
                </a:solidFill>
                <a:latin typeface="Lora Italics"/>
                <a:ea typeface="Lora Italics"/>
                <a:cs typeface="Lora Italics"/>
                <a:sym typeface="Lora Italics"/>
              </a:rPr>
              <a:t>There is still work to do t</a:t>
            </a:r>
            <a:r>
              <a:rPr lang="en-US" sz="3607" i="true">
                <a:solidFill>
                  <a:srgbClr val="000000"/>
                </a:solidFill>
                <a:latin typeface="Lora Italics"/>
                <a:ea typeface="Lora Italics"/>
                <a:cs typeface="Lora Italics"/>
                <a:sym typeface="Lora Italics"/>
              </a:rPr>
              <a:t>o ensure no portion of our community suffers more than others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Freeform 4" id="4"/>
          <p:cNvSpPr/>
          <p:nvPr/>
        </p:nvSpPr>
        <p:spPr>
          <a:xfrm flipH="false" flipV="false" rot="0">
            <a:off x="1068571" y="1775224"/>
            <a:ext cx="3164193" cy="158210"/>
          </a:xfrm>
          <a:custGeom>
            <a:avLst/>
            <a:gdLst/>
            <a:ahLst/>
            <a:cxnLst/>
            <a:rect r="r" b="b" t="t" l="l"/>
            <a:pathLst>
              <a:path h="158210" w="3164193">
                <a:moveTo>
                  <a:pt x="0" y="0"/>
                </a:moveTo>
                <a:lnTo>
                  <a:pt x="3164193" y="0"/>
                </a:lnTo>
                <a:lnTo>
                  <a:pt x="3164193" y="158210"/>
                </a:lnTo>
                <a:lnTo>
                  <a:pt x="0" y="1582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Who We Are</a:t>
            </a:r>
          </a:p>
        </p:txBody>
      </p:sp>
      <p:sp>
        <p:nvSpPr>
          <p:cNvPr name="TextBox 6" id="6"/>
          <p:cNvSpPr txBox="true"/>
          <p:nvPr/>
        </p:nvSpPr>
        <p:spPr>
          <a:xfrm rot="0">
            <a:off x="12807289" y="2041914"/>
            <a:ext cx="4436594" cy="6511699"/>
          </a:xfrm>
          <a:prstGeom prst="rect">
            <a:avLst/>
          </a:prstGeom>
        </p:spPr>
        <p:txBody>
          <a:bodyPr anchor="t" rtlCol="false" tIns="0" lIns="0" bIns="0" rIns="0">
            <a:spAutoFit/>
          </a:bodyPr>
          <a:lstStyle/>
          <a:p>
            <a:pPr algn="r">
              <a:lnSpc>
                <a:spcPts val="2812"/>
              </a:lnSpc>
            </a:pPr>
            <a:r>
              <a:rPr lang="en-US" sz="2008" i="true">
                <a:solidFill>
                  <a:srgbClr val="000000"/>
                </a:solidFill>
                <a:latin typeface="Lora Italics"/>
                <a:ea typeface="Lora Italics"/>
                <a:cs typeface="Lora Italics"/>
                <a:sym typeface="Lora Italics"/>
              </a:rPr>
              <a:t>The Ending Community Homelessness Coalition (ECHO) is the </a:t>
            </a:r>
            <a:r>
              <a:rPr lang="en-US" b="true" sz="2008" i="true">
                <a:solidFill>
                  <a:srgbClr val="000000"/>
                </a:solidFill>
                <a:latin typeface="Lora Bold Italics"/>
                <a:ea typeface="Lora Bold Italics"/>
                <a:cs typeface="Lora Bold Italics"/>
                <a:sym typeface="Lora Bold Italics"/>
              </a:rPr>
              <a:t>backbone of our community’s Homelessness Response System</a:t>
            </a:r>
            <a:r>
              <a:rPr lang="en-US" sz="2008" i="true">
                <a:solidFill>
                  <a:srgbClr val="000000"/>
                </a:solidFill>
                <a:latin typeface="Lora Italics"/>
                <a:ea typeface="Lora Italics"/>
                <a:cs typeface="Lora Italics"/>
                <a:sym typeface="Lora Italics"/>
              </a:rPr>
              <a:t>. As the lead agency for the Austin/Travis County Continuum of Care, </a:t>
            </a:r>
            <a:r>
              <a:rPr lang="en-US" b="true" sz="2008" i="true">
                <a:solidFill>
                  <a:srgbClr val="000000"/>
                </a:solidFill>
                <a:latin typeface="Lora Bold Italics"/>
                <a:ea typeface="Lora Bold Italics"/>
                <a:cs typeface="Lora Bold Italics"/>
                <a:sym typeface="Lora Bold Italics"/>
              </a:rPr>
              <a:t>we lead and align a coalition responsible for planning and implementing community-wide strategies to end homelessness</a:t>
            </a:r>
            <a:r>
              <a:rPr lang="en-US" sz="2008" i="true">
                <a:solidFill>
                  <a:srgbClr val="000000"/>
                </a:solidFill>
                <a:latin typeface="Lora Italics"/>
                <a:ea typeface="Lora Italics"/>
                <a:cs typeface="Lora Italics"/>
                <a:sym typeface="Lora Italics"/>
              </a:rPr>
              <a:t>. We work alongside people with firsthand experience of homelessness and nonprofit, government, and philanthropic partners to </a:t>
            </a:r>
            <a:r>
              <a:rPr lang="en-US" b="true" sz="2008" i="true">
                <a:solidFill>
                  <a:srgbClr val="000000"/>
                </a:solidFill>
                <a:latin typeface="Lora Bold Italics"/>
                <a:ea typeface="Lora Bold Italics"/>
                <a:cs typeface="Lora Bold Italics"/>
                <a:sym typeface="Lora Bold Italics"/>
              </a:rPr>
              <a:t>build a future in which everyone in our community has housing of their choice that provides a foundation for optimal health, success, and stability</a:t>
            </a:r>
            <a:r>
              <a:rPr lang="en-US" sz="2008" i="true">
                <a:solidFill>
                  <a:srgbClr val="000000"/>
                </a:solidFill>
                <a:latin typeface="Lora Italics"/>
                <a:ea typeface="Lora Italics"/>
                <a:cs typeface="Lora Italics"/>
                <a:sym typeface="Lora Italics"/>
              </a:rPr>
              <a:t>. Learn more: </a:t>
            </a:r>
            <a:r>
              <a:rPr lang="en-US" sz="2008" i="true" u="sng">
                <a:solidFill>
                  <a:srgbClr val="000000"/>
                </a:solidFill>
                <a:latin typeface="Lora Italics"/>
                <a:ea typeface="Lora Italics"/>
                <a:cs typeface="Lora Italics"/>
                <a:sym typeface="Lora Italics"/>
                <a:hlinkClick r:id="rId7" tooltip="http://austinecho.org"/>
              </a:rPr>
              <a:t>austinecho.org</a:t>
            </a:r>
          </a:p>
        </p:txBody>
      </p:sp>
      <p:sp>
        <p:nvSpPr>
          <p:cNvPr name="TextBox 7" id="7"/>
          <p:cNvSpPr txBox="true"/>
          <p:nvPr/>
        </p:nvSpPr>
        <p:spPr>
          <a:xfrm rot="0">
            <a:off x="12336165" y="1400564"/>
            <a:ext cx="4923135" cy="688975"/>
          </a:xfrm>
          <a:prstGeom prst="rect">
            <a:avLst/>
          </a:prstGeom>
        </p:spPr>
        <p:txBody>
          <a:bodyPr anchor="t" rtlCol="false" tIns="0" lIns="0" bIns="0" rIns="0">
            <a:spAutoFit/>
          </a:bodyPr>
          <a:lstStyle/>
          <a:p>
            <a:pPr algn="r">
              <a:lnSpc>
                <a:spcPts val="5599"/>
              </a:lnSpc>
            </a:pPr>
            <a:r>
              <a:rPr lang="en-US" sz="3999">
                <a:solidFill>
                  <a:srgbClr val="AD363D"/>
                </a:solidFill>
                <a:latin typeface="Permanent Marker"/>
                <a:ea typeface="Permanent Marker"/>
                <a:cs typeface="Permanent Marker"/>
                <a:sym typeface="Permanent Marker"/>
              </a:rPr>
              <a:t>About ECHO</a:t>
            </a:r>
          </a:p>
        </p:txBody>
      </p:sp>
      <p:grpSp>
        <p:nvGrpSpPr>
          <p:cNvPr name="Group 8" id="8"/>
          <p:cNvGrpSpPr/>
          <p:nvPr/>
        </p:nvGrpSpPr>
        <p:grpSpPr>
          <a:xfrm rot="0">
            <a:off x="2094946" y="3829924"/>
            <a:ext cx="8946075" cy="3519759"/>
            <a:chOff x="0" y="0"/>
            <a:chExt cx="11928100" cy="4693013"/>
          </a:xfrm>
        </p:grpSpPr>
        <p:sp>
          <p:nvSpPr>
            <p:cNvPr name="TextBox 9" id="9"/>
            <p:cNvSpPr txBox="true"/>
            <p:nvPr/>
          </p:nvSpPr>
          <p:spPr>
            <a:xfrm rot="0">
              <a:off x="0" y="-85725"/>
              <a:ext cx="5071209" cy="1084660"/>
            </a:xfrm>
            <a:prstGeom prst="rect">
              <a:avLst/>
            </a:prstGeom>
          </p:spPr>
          <p:txBody>
            <a:bodyPr anchor="t" rtlCol="false" tIns="0" lIns="0" bIns="0" rIns="0">
              <a:spAutoFit/>
            </a:bodyPr>
            <a:lstStyle/>
            <a:p>
              <a:pPr algn="l">
                <a:lnSpc>
                  <a:spcPts val="6993"/>
                </a:lnSpc>
              </a:pPr>
              <a:r>
                <a:rPr lang="en-US" sz="4995" b="true">
                  <a:solidFill>
                    <a:srgbClr val="1C4750"/>
                  </a:solidFill>
                  <a:latin typeface="Montserrat Bold"/>
                  <a:ea typeface="Montserrat Bold"/>
                  <a:cs typeface="Montserrat Bold"/>
                  <a:sym typeface="Montserrat Bold"/>
                </a:rPr>
                <a:t>Kate Moore</a:t>
              </a:r>
            </a:p>
          </p:txBody>
        </p:sp>
        <p:sp>
          <p:nvSpPr>
            <p:cNvPr name="TextBox 10" id="10"/>
            <p:cNvSpPr txBox="true"/>
            <p:nvPr/>
          </p:nvSpPr>
          <p:spPr>
            <a:xfrm rot="0">
              <a:off x="5315656" y="174363"/>
              <a:ext cx="2383297" cy="704436"/>
            </a:xfrm>
            <a:prstGeom prst="rect">
              <a:avLst/>
            </a:prstGeom>
          </p:spPr>
          <p:txBody>
            <a:bodyPr anchor="t" rtlCol="false" tIns="0" lIns="0" bIns="0" rIns="0">
              <a:spAutoFit/>
            </a:bodyPr>
            <a:lstStyle/>
            <a:p>
              <a:pPr algn="l">
                <a:lnSpc>
                  <a:spcPts val="4440"/>
                </a:lnSpc>
              </a:pPr>
              <a:r>
                <a:rPr lang="en-US" sz="3171">
                  <a:solidFill>
                    <a:srgbClr val="000000"/>
                  </a:solidFill>
                  <a:latin typeface="Montserrat"/>
                  <a:ea typeface="Montserrat"/>
                  <a:cs typeface="Montserrat"/>
                  <a:sym typeface="Montserrat"/>
                </a:rPr>
                <a:t>(she/her)</a:t>
              </a:r>
            </a:p>
          </p:txBody>
        </p:sp>
        <p:sp>
          <p:nvSpPr>
            <p:cNvPr name="TextBox 11" id="11"/>
            <p:cNvSpPr txBox="true"/>
            <p:nvPr/>
          </p:nvSpPr>
          <p:spPr>
            <a:xfrm rot="0">
              <a:off x="0" y="932260"/>
              <a:ext cx="7450478" cy="704436"/>
            </a:xfrm>
            <a:prstGeom prst="rect">
              <a:avLst/>
            </a:prstGeom>
          </p:spPr>
          <p:txBody>
            <a:bodyPr anchor="t" rtlCol="false" tIns="0" lIns="0" bIns="0" rIns="0">
              <a:spAutoFit/>
            </a:bodyPr>
            <a:lstStyle/>
            <a:p>
              <a:pPr algn="l">
                <a:lnSpc>
                  <a:spcPts val="4440"/>
                </a:lnSpc>
              </a:pPr>
              <a:r>
                <a:rPr lang="en-US" sz="3171" i="true">
                  <a:solidFill>
                    <a:srgbClr val="000000"/>
                  </a:solidFill>
                  <a:latin typeface="Lora Italics"/>
                  <a:ea typeface="Lora Italics"/>
                  <a:cs typeface="Lora Italics"/>
                  <a:sym typeface="Lora Italics"/>
                </a:rPr>
                <a:t>Vice President of HRS Strategy</a:t>
              </a:r>
            </a:p>
          </p:txBody>
        </p:sp>
        <p:sp>
          <p:nvSpPr>
            <p:cNvPr name="TextBox 12" id="12"/>
            <p:cNvSpPr txBox="true"/>
            <p:nvPr/>
          </p:nvSpPr>
          <p:spPr>
            <a:xfrm rot="0">
              <a:off x="0" y="2970591"/>
              <a:ext cx="9363006" cy="1084660"/>
            </a:xfrm>
            <a:prstGeom prst="rect">
              <a:avLst/>
            </a:prstGeom>
          </p:spPr>
          <p:txBody>
            <a:bodyPr anchor="t" rtlCol="false" tIns="0" lIns="0" bIns="0" rIns="0">
              <a:spAutoFit/>
            </a:bodyPr>
            <a:lstStyle/>
            <a:p>
              <a:pPr algn="l">
                <a:lnSpc>
                  <a:spcPts val="6993"/>
                </a:lnSpc>
              </a:pPr>
              <a:r>
                <a:rPr lang="en-US" sz="4995" b="true">
                  <a:solidFill>
                    <a:srgbClr val="1C4750"/>
                  </a:solidFill>
                  <a:latin typeface="Montserrat Bold"/>
                  <a:ea typeface="Montserrat Bold"/>
                  <a:cs typeface="Montserrat Bold"/>
                  <a:sym typeface="Montserrat Bold"/>
                </a:rPr>
                <a:t>Joseph Erik Montaño</a:t>
              </a:r>
            </a:p>
          </p:txBody>
        </p:sp>
        <p:sp>
          <p:nvSpPr>
            <p:cNvPr name="TextBox 13" id="13"/>
            <p:cNvSpPr txBox="true"/>
            <p:nvPr/>
          </p:nvSpPr>
          <p:spPr>
            <a:xfrm rot="0">
              <a:off x="9627880" y="3223122"/>
              <a:ext cx="2300220" cy="704436"/>
            </a:xfrm>
            <a:prstGeom prst="rect">
              <a:avLst/>
            </a:prstGeom>
          </p:spPr>
          <p:txBody>
            <a:bodyPr anchor="t" rtlCol="false" tIns="0" lIns="0" bIns="0" rIns="0">
              <a:spAutoFit/>
            </a:bodyPr>
            <a:lstStyle/>
            <a:p>
              <a:pPr algn="l">
                <a:lnSpc>
                  <a:spcPts val="4440"/>
                </a:lnSpc>
              </a:pPr>
              <a:r>
                <a:rPr lang="en-US" sz="3171">
                  <a:solidFill>
                    <a:srgbClr val="000000"/>
                  </a:solidFill>
                  <a:latin typeface="Montserrat"/>
                  <a:ea typeface="Montserrat"/>
                  <a:cs typeface="Montserrat"/>
                  <a:sym typeface="Montserrat"/>
                </a:rPr>
                <a:t>(he/him)</a:t>
              </a:r>
            </a:p>
          </p:txBody>
        </p:sp>
        <p:sp>
          <p:nvSpPr>
            <p:cNvPr name="TextBox 14" id="14"/>
            <p:cNvSpPr txBox="true"/>
            <p:nvPr/>
          </p:nvSpPr>
          <p:spPr>
            <a:xfrm rot="0">
              <a:off x="0" y="3988576"/>
              <a:ext cx="8258337" cy="704436"/>
            </a:xfrm>
            <a:prstGeom prst="rect">
              <a:avLst/>
            </a:prstGeom>
          </p:spPr>
          <p:txBody>
            <a:bodyPr anchor="t" rtlCol="false" tIns="0" lIns="0" bIns="0" rIns="0">
              <a:spAutoFit/>
            </a:bodyPr>
            <a:lstStyle/>
            <a:p>
              <a:pPr algn="l">
                <a:lnSpc>
                  <a:spcPts val="4440"/>
                </a:lnSpc>
              </a:pPr>
              <a:r>
                <a:rPr lang="en-US" sz="3171" i="true">
                  <a:solidFill>
                    <a:srgbClr val="000000"/>
                  </a:solidFill>
                  <a:latin typeface="Lora Italics"/>
                  <a:ea typeface="Lora Italics"/>
                  <a:cs typeface="Lora Italics"/>
                  <a:sym typeface="Lora Italics"/>
                </a:rPr>
                <a:t>Director of Research &amp; Evaluation</a:t>
              </a:r>
            </a:p>
          </p:txBody>
        </p:sp>
      </p:grpSp>
      <p:sp>
        <p:nvSpPr>
          <p:cNvPr name="Freeform 15" id="15"/>
          <p:cNvSpPr/>
          <p:nvPr/>
        </p:nvSpPr>
        <p:spPr>
          <a:xfrm flipH="false" flipV="false" rot="0">
            <a:off x="4294684" y="1775224"/>
            <a:ext cx="1778856" cy="158210"/>
          </a:xfrm>
          <a:custGeom>
            <a:avLst/>
            <a:gdLst/>
            <a:ahLst/>
            <a:cxnLst/>
            <a:rect r="r" b="b" t="t" l="l"/>
            <a:pathLst>
              <a:path h="158210" w="1778856">
                <a:moveTo>
                  <a:pt x="0" y="0"/>
                </a:moveTo>
                <a:lnTo>
                  <a:pt x="1778856" y="0"/>
                </a:lnTo>
                <a:lnTo>
                  <a:pt x="1778856" y="158210"/>
                </a:lnTo>
                <a:lnTo>
                  <a:pt x="0" y="158210"/>
                </a:lnTo>
                <a:lnTo>
                  <a:pt x="0" y="0"/>
                </a:lnTo>
                <a:close/>
              </a:path>
            </a:pathLst>
          </a:custGeom>
          <a:blipFill>
            <a:blip r:embed="rId8"/>
            <a:stretch>
              <a:fillRect l="0" t="0" r="-77877" b="0"/>
            </a:stretch>
          </a:blipFill>
        </p:spPr>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3">
              <a:alphaModFix amt="19999"/>
            </a:blip>
            <a:stretch>
              <a:fillRect l="0" t="0" r="0" b="0"/>
            </a:stretch>
          </a:blipFill>
        </p:spPr>
      </p:sp>
      <p:sp>
        <p:nvSpPr>
          <p:cNvPr name="Freeform 4" id="4"/>
          <p:cNvSpPr/>
          <p:nvPr/>
        </p:nvSpPr>
        <p:spPr>
          <a:xfrm flipH="false" flipV="false" rot="0">
            <a:off x="1068571" y="1775224"/>
            <a:ext cx="1783651" cy="158210"/>
          </a:xfrm>
          <a:custGeom>
            <a:avLst/>
            <a:gdLst/>
            <a:ahLst/>
            <a:cxnLst/>
            <a:rect r="r" b="b" t="t" l="l"/>
            <a:pathLst>
              <a:path h="158210" w="1783651">
                <a:moveTo>
                  <a:pt x="0" y="0"/>
                </a:moveTo>
                <a:lnTo>
                  <a:pt x="1783651" y="0"/>
                </a:lnTo>
                <a:lnTo>
                  <a:pt x="1783651" y="158210"/>
                </a:lnTo>
                <a:lnTo>
                  <a:pt x="0" y="158210"/>
                </a:lnTo>
                <a:lnTo>
                  <a:pt x="0" y="0"/>
                </a:lnTo>
                <a:close/>
              </a:path>
            </a:pathLst>
          </a:custGeom>
          <a:blipFill>
            <a:blip r:embed="rId4">
              <a:extLst>
                <a:ext uri="{96DAC541-7B7A-43D3-8B79-37D633B846F1}">
                  <asvg:svgBlip xmlns:asvg="http://schemas.microsoft.com/office/drawing/2016/SVG/main" r:embed="rId5"/>
                </a:ext>
              </a:extLst>
            </a:blip>
            <a:stretch>
              <a:fillRect l="0" t="0" r="-77399" b="0"/>
            </a:stretch>
          </a:blipFill>
        </p:spPr>
      </p:sp>
      <p:sp>
        <p:nvSpPr>
          <p:cNvPr name="TextBox 5" id="5"/>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Q&amp;A</a:t>
            </a:r>
          </a:p>
        </p:txBody>
      </p:sp>
      <p:sp>
        <p:nvSpPr>
          <p:cNvPr name="Freeform 6" id="6">
            <a:hlinkClick r:id="rId8" tooltip="https://www.facebook.com/atxecho"/>
          </p:cNvPr>
          <p:cNvSpPr/>
          <p:nvPr/>
        </p:nvSpPr>
        <p:spPr>
          <a:xfrm flipH="false" flipV="false" rot="0">
            <a:off x="12116540" y="5729547"/>
            <a:ext cx="499944" cy="499944"/>
          </a:xfrm>
          <a:custGeom>
            <a:avLst/>
            <a:gdLst/>
            <a:ahLst/>
            <a:cxnLst/>
            <a:rect r="r" b="b" t="t" l="l"/>
            <a:pathLst>
              <a:path h="499944" w="499944">
                <a:moveTo>
                  <a:pt x="0" y="0"/>
                </a:moveTo>
                <a:lnTo>
                  <a:pt x="499943" y="0"/>
                </a:lnTo>
                <a:lnTo>
                  <a:pt x="499943" y="499944"/>
                </a:lnTo>
                <a:lnTo>
                  <a:pt x="0" y="49994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7" id="7">
            <a:hlinkClick r:id="rId10" tooltip="https://www.instagram.com/atx_echo/"/>
          </p:cNvPr>
          <p:cNvSpPr/>
          <p:nvPr/>
        </p:nvSpPr>
        <p:spPr>
          <a:xfrm flipH="false" flipV="false" rot="0">
            <a:off x="12075507" y="6543816"/>
            <a:ext cx="540977" cy="539624"/>
          </a:xfrm>
          <a:custGeom>
            <a:avLst/>
            <a:gdLst/>
            <a:ahLst/>
            <a:cxnLst/>
            <a:rect r="r" b="b" t="t" l="l"/>
            <a:pathLst>
              <a:path h="539624" w="540977">
                <a:moveTo>
                  <a:pt x="0" y="0"/>
                </a:moveTo>
                <a:lnTo>
                  <a:pt x="540976" y="0"/>
                </a:lnTo>
                <a:lnTo>
                  <a:pt x="540976" y="539624"/>
                </a:lnTo>
                <a:lnTo>
                  <a:pt x="0" y="539624"/>
                </a:lnTo>
                <a:lnTo>
                  <a:pt x="0" y="0"/>
                </a:lnTo>
                <a:close/>
              </a:path>
            </a:pathLst>
          </a:custGeom>
          <a:blipFill>
            <a:blip r:embed="rId9"/>
            <a:stretch>
              <a:fillRect l="0" t="0" r="0" b="0"/>
            </a:stretch>
          </a:blipFill>
        </p:spPr>
      </p:sp>
      <p:sp>
        <p:nvSpPr>
          <p:cNvPr name="Freeform 8" id="8">
            <a:hlinkClick r:id="rId13" tooltip="https://www.linkedin.com/company/atxecho"/>
          </p:cNvPr>
          <p:cNvSpPr/>
          <p:nvPr/>
        </p:nvSpPr>
        <p:spPr>
          <a:xfrm flipH="false" flipV="false" rot="0">
            <a:off x="12116540" y="7397765"/>
            <a:ext cx="499944" cy="499944"/>
          </a:xfrm>
          <a:custGeom>
            <a:avLst/>
            <a:gdLst/>
            <a:ahLst/>
            <a:cxnLst/>
            <a:rect r="r" b="b" t="t" l="l"/>
            <a:pathLst>
              <a:path h="499944" w="499944">
                <a:moveTo>
                  <a:pt x="0" y="0"/>
                </a:moveTo>
                <a:lnTo>
                  <a:pt x="499943" y="0"/>
                </a:lnTo>
                <a:lnTo>
                  <a:pt x="499943" y="499944"/>
                </a:lnTo>
                <a:lnTo>
                  <a:pt x="0" y="499944"/>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9" id="9"/>
          <p:cNvSpPr/>
          <p:nvPr/>
        </p:nvSpPr>
        <p:spPr>
          <a:xfrm flipH="false" flipV="false" rot="0">
            <a:off x="12116540" y="8200595"/>
            <a:ext cx="540977" cy="540977"/>
          </a:xfrm>
          <a:custGeom>
            <a:avLst/>
            <a:gdLst/>
            <a:ahLst/>
            <a:cxnLst/>
            <a:rect r="r" b="b" t="t" l="l"/>
            <a:pathLst>
              <a:path h="540977" w="540977">
                <a:moveTo>
                  <a:pt x="0" y="0"/>
                </a:moveTo>
                <a:lnTo>
                  <a:pt x="540976" y="0"/>
                </a:lnTo>
                <a:lnTo>
                  <a:pt x="540976" y="540976"/>
                </a:lnTo>
                <a:lnTo>
                  <a:pt x="0" y="540976"/>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10" id="10"/>
          <p:cNvSpPr txBox="true"/>
          <p:nvPr/>
        </p:nvSpPr>
        <p:spPr>
          <a:xfrm rot="0">
            <a:off x="1028700" y="3427056"/>
            <a:ext cx="5935385" cy="1376084"/>
          </a:xfrm>
          <a:prstGeom prst="rect">
            <a:avLst/>
          </a:prstGeom>
        </p:spPr>
        <p:txBody>
          <a:bodyPr anchor="t" rtlCol="false" tIns="0" lIns="0" bIns="0" rIns="0">
            <a:spAutoFit/>
          </a:bodyPr>
          <a:lstStyle/>
          <a:p>
            <a:pPr algn="ctr">
              <a:lnSpc>
                <a:spcPts val="11302"/>
              </a:lnSpc>
            </a:pPr>
            <a:r>
              <a:rPr lang="en-US" b="true" sz="8073">
                <a:solidFill>
                  <a:srgbClr val="1C4750"/>
                </a:solidFill>
                <a:latin typeface="Montserrat Bold"/>
                <a:ea typeface="Montserrat Bold"/>
                <a:cs typeface="Montserrat Bold"/>
                <a:sym typeface="Montserrat Bold"/>
              </a:rPr>
              <a:t>Thank you!</a:t>
            </a:r>
          </a:p>
        </p:txBody>
      </p:sp>
      <p:sp>
        <p:nvSpPr>
          <p:cNvPr name="TextBox 11" id="11"/>
          <p:cNvSpPr txBox="true"/>
          <p:nvPr/>
        </p:nvSpPr>
        <p:spPr>
          <a:xfrm rot="0">
            <a:off x="12116540" y="4962860"/>
            <a:ext cx="3545025" cy="558165"/>
          </a:xfrm>
          <a:prstGeom prst="rect">
            <a:avLst/>
          </a:prstGeom>
        </p:spPr>
        <p:txBody>
          <a:bodyPr anchor="t" rtlCol="false" tIns="0" lIns="0" bIns="0" rIns="0">
            <a:spAutoFit/>
          </a:bodyPr>
          <a:lstStyle/>
          <a:p>
            <a:pPr algn="l">
              <a:lnSpc>
                <a:spcPts val="4409"/>
              </a:lnSpc>
            </a:pPr>
            <a:r>
              <a:rPr lang="en-US" sz="3150">
                <a:solidFill>
                  <a:srgbClr val="AD363D"/>
                </a:solidFill>
                <a:latin typeface="Permanent Marker"/>
                <a:ea typeface="Permanent Marker"/>
                <a:cs typeface="Permanent Marker"/>
                <a:sym typeface="Permanent Marker"/>
              </a:rPr>
              <a:t>Connect with us:</a:t>
            </a:r>
          </a:p>
        </p:txBody>
      </p:sp>
      <p:sp>
        <p:nvSpPr>
          <p:cNvPr name="TextBox 12" id="12"/>
          <p:cNvSpPr txBox="true"/>
          <p:nvPr/>
        </p:nvSpPr>
        <p:spPr>
          <a:xfrm rot="0">
            <a:off x="12912835" y="8168188"/>
            <a:ext cx="3151704" cy="539115"/>
          </a:xfrm>
          <a:prstGeom prst="rect">
            <a:avLst/>
          </a:prstGeom>
        </p:spPr>
        <p:txBody>
          <a:bodyPr anchor="t" rtlCol="false" tIns="0" lIns="0" bIns="0" rIns="0">
            <a:spAutoFit/>
          </a:bodyPr>
          <a:lstStyle/>
          <a:p>
            <a:pPr algn="ctr">
              <a:lnSpc>
                <a:spcPts val="4409"/>
              </a:lnSpc>
            </a:pPr>
            <a:r>
              <a:rPr lang="en-US" b="true" sz="3150" u="sng">
                <a:solidFill>
                  <a:srgbClr val="1C75BC"/>
                </a:solidFill>
                <a:latin typeface="Montserrat Bold"/>
                <a:ea typeface="Montserrat Bold"/>
                <a:cs typeface="Montserrat Bold"/>
                <a:sym typeface="Montserrat Bold"/>
                <a:hlinkClick r:id="rId16" tooltip="https://www.austinecho.org"/>
              </a:rPr>
              <a:t>austinecho.org</a:t>
            </a:r>
          </a:p>
        </p:txBody>
      </p:sp>
      <p:sp>
        <p:nvSpPr>
          <p:cNvPr name="TextBox 13" id="13"/>
          <p:cNvSpPr txBox="true"/>
          <p:nvPr/>
        </p:nvSpPr>
        <p:spPr>
          <a:xfrm rot="0">
            <a:off x="12912835" y="6477141"/>
            <a:ext cx="2299573" cy="539115"/>
          </a:xfrm>
          <a:prstGeom prst="rect">
            <a:avLst/>
          </a:prstGeom>
        </p:spPr>
        <p:txBody>
          <a:bodyPr anchor="t" rtlCol="false" tIns="0" lIns="0" bIns="0" rIns="0">
            <a:spAutoFit/>
          </a:bodyPr>
          <a:lstStyle/>
          <a:p>
            <a:pPr algn="l">
              <a:lnSpc>
                <a:spcPts val="4409"/>
              </a:lnSpc>
            </a:pPr>
            <a:r>
              <a:rPr lang="en-US" sz="3150">
                <a:solidFill>
                  <a:srgbClr val="000000"/>
                </a:solidFill>
                <a:latin typeface="Montserrat"/>
                <a:ea typeface="Montserrat"/>
                <a:cs typeface="Montserrat"/>
                <a:sym typeface="Montserrat"/>
                <a:hlinkClick r:id="rId17" tooltip="https://www.instagram.com/atx_echo/"/>
              </a:rPr>
              <a:t>@</a:t>
            </a:r>
            <a:r>
              <a:rPr lang="en-US" sz="3150" b="true">
                <a:solidFill>
                  <a:srgbClr val="000000"/>
                </a:solidFill>
                <a:latin typeface="Montserrat Bold"/>
                <a:ea typeface="Montserrat Bold"/>
                <a:cs typeface="Montserrat Bold"/>
                <a:sym typeface="Montserrat Bold"/>
                <a:hlinkClick r:id="rId18" tooltip="https://www.instagram.com/atx_echo/"/>
              </a:rPr>
              <a:t>atx</a:t>
            </a:r>
            <a:r>
              <a:rPr lang="en-US" sz="3150">
                <a:solidFill>
                  <a:srgbClr val="000000"/>
                </a:solidFill>
                <a:latin typeface="Montserrat"/>
                <a:ea typeface="Montserrat"/>
                <a:cs typeface="Montserrat"/>
                <a:sym typeface="Montserrat"/>
                <a:hlinkClick r:id="rId19" tooltip="https://www.instagram.com/atx_echo/"/>
              </a:rPr>
              <a:t>_</a:t>
            </a:r>
            <a:r>
              <a:rPr lang="en-US" sz="3150" b="true">
                <a:solidFill>
                  <a:srgbClr val="000000"/>
                </a:solidFill>
                <a:latin typeface="Montserrat Bold"/>
                <a:ea typeface="Montserrat Bold"/>
                <a:cs typeface="Montserrat Bold"/>
                <a:sym typeface="Montserrat Bold"/>
                <a:hlinkClick r:id="rId20" tooltip="https://www.instagram.com/atx_echo/"/>
              </a:rPr>
              <a:t>echo</a:t>
            </a:r>
          </a:p>
        </p:txBody>
      </p:sp>
      <p:sp>
        <p:nvSpPr>
          <p:cNvPr name="TextBox 14" id="14"/>
          <p:cNvSpPr txBox="true"/>
          <p:nvPr/>
        </p:nvSpPr>
        <p:spPr>
          <a:xfrm rot="0">
            <a:off x="12912835" y="5675291"/>
            <a:ext cx="2099548" cy="539115"/>
          </a:xfrm>
          <a:prstGeom prst="rect">
            <a:avLst/>
          </a:prstGeom>
        </p:spPr>
        <p:txBody>
          <a:bodyPr anchor="t" rtlCol="false" tIns="0" lIns="0" bIns="0" rIns="0">
            <a:spAutoFit/>
          </a:bodyPr>
          <a:lstStyle/>
          <a:p>
            <a:pPr algn="l">
              <a:lnSpc>
                <a:spcPts val="4409"/>
              </a:lnSpc>
            </a:pPr>
            <a:r>
              <a:rPr lang="en-US" sz="3150">
                <a:solidFill>
                  <a:srgbClr val="000000"/>
                </a:solidFill>
                <a:latin typeface="Montserrat"/>
                <a:ea typeface="Montserrat"/>
                <a:cs typeface="Montserrat"/>
                <a:sym typeface="Montserrat"/>
                <a:hlinkClick r:id="rId21" tooltip="https://www.facebook.com/atxecho"/>
              </a:rPr>
              <a:t>@</a:t>
            </a:r>
            <a:r>
              <a:rPr lang="en-US" sz="3150" b="true">
                <a:solidFill>
                  <a:srgbClr val="000000"/>
                </a:solidFill>
                <a:latin typeface="Montserrat Bold"/>
                <a:ea typeface="Montserrat Bold"/>
                <a:cs typeface="Montserrat Bold"/>
                <a:sym typeface="Montserrat Bold"/>
                <a:hlinkClick r:id="rId22" tooltip="https://www.facebook.com/atxecho"/>
              </a:rPr>
              <a:t>atxecho</a:t>
            </a:r>
          </a:p>
        </p:txBody>
      </p:sp>
      <p:sp>
        <p:nvSpPr>
          <p:cNvPr name="TextBox 15" id="15"/>
          <p:cNvSpPr txBox="true"/>
          <p:nvPr/>
        </p:nvSpPr>
        <p:spPr>
          <a:xfrm rot="0">
            <a:off x="12869035" y="7331090"/>
            <a:ext cx="3849767" cy="539115"/>
          </a:xfrm>
          <a:prstGeom prst="rect">
            <a:avLst/>
          </a:prstGeom>
        </p:spPr>
        <p:txBody>
          <a:bodyPr anchor="t" rtlCol="false" tIns="0" lIns="0" bIns="0" rIns="0">
            <a:spAutoFit/>
          </a:bodyPr>
          <a:lstStyle/>
          <a:p>
            <a:pPr algn="l">
              <a:lnSpc>
                <a:spcPts val="4409"/>
              </a:lnSpc>
            </a:pPr>
            <a:r>
              <a:rPr lang="en-US" sz="3150">
                <a:solidFill>
                  <a:srgbClr val="000000"/>
                </a:solidFill>
                <a:latin typeface="Montserrat"/>
                <a:ea typeface="Montserrat"/>
                <a:cs typeface="Montserrat"/>
                <a:sym typeface="Montserrat"/>
                <a:hlinkClick r:id="rId23" tooltip="https://www.linkedin.com/company/atxecho"/>
              </a:rPr>
              <a:t>/company/</a:t>
            </a:r>
            <a:r>
              <a:rPr lang="en-US" sz="3150" b="true">
                <a:solidFill>
                  <a:srgbClr val="000000"/>
                </a:solidFill>
                <a:latin typeface="Montserrat Bold"/>
                <a:ea typeface="Montserrat Bold"/>
                <a:cs typeface="Montserrat Bold"/>
                <a:sym typeface="Montserrat Bold"/>
                <a:hlinkClick r:id="rId24" tooltip="https://www.linkedin.com/company/atxecho"/>
              </a:rPr>
              <a:t>atxecho</a:t>
            </a:r>
          </a:p>
        </p:txBody>
      </p:sp>
      <p:sp>
        <p:nvSpPr>
          <p:cNvPr name="TextBox 16" id="16"/>
          <p:cNvSpPr txBox="true"/>
          <p:nvPr/>
        </p:nvSpPr>
        <p:spPr>
          <a:xfrm rot="0">
            <a:off x="1161852" y="7323701"/>
            <a:ext cx="7023012" cy="1372366"/>
          </a:xfrm>
          <a:prstGeom prst="rect">
            <a:avLst/>
          </a:prstGeom>
        </p:spPr>
        <p:txBody>
          <a:bodyPr anchor="t" rtlCol="false" tIns="0" lIns="0" bIns="0" rIns="0">
            <a:spAutoFit/>
          </a:bodyPr>
          <a:lstStyle/>
          <a:p>
            <a:pPr algn="just">
              <a:lnSpc>
                <a:spcPts val="4557"/>
              </a:lnSpc>
            </a:pPr>
            <a:r>
              <a:rPr lang="en-US" sz="3532" b="true">
                <a:solidFill>
                  <a:srgbClr val="1C4750"/>
                </a:solidFill>
                <a:latin typeface="Montserrat Bold"/>
                <a:ea typeface="Montserrat Bold"/>
                <a:cs typeface="Montserrat Bold"/>
                <a:sym typeface="Montserrat Bold"/>
              </a:rPr>
              <a:t>Chris Davis</a:t>
            </a:r>
          </a:p>
          <a:p>
            <a:pPr algn="just">
              <a:lnSpc>
                <a:spcPts val="2580"/>
              </a:lnSpc>
            </a:pPr>
            <a:r>
              <a:rPr lang="en-US" sz="2000" i="true">
                <a:solidFill>
                  <a:srgbClr val="000000"/>
                </a:solidFill>
                <a:latin typeface="Lora Italics"/>
                <a:ea typeface="Lora Italics"/>
                <a:cs typeface="Lora Italics"/>
                <a:sym typeface="Lora Italics"/>
              </a:rPr>
              <a:t>Director of Communications &amp; Public Policy</a:t>
            </a:r>
          </a:p>
          <a:p>
            <a:pPr algn="just">
              <a:lnSpc>
                <a:spcPts val="3870"/>
              </a:lnSpc>
            </a:pPr>
            <a:r>
              <a:rPr lang="en-US" sz="3000" i="true">
                <a:solidFill>
                  <a:srgbClr val="000000"/>
                </a:solidFill>
                <a:latin typeface="Lora Italics"/>
                <a:ea typeface="Lora Italics"/>
                <a:cs typeface="Lora Italics"/>
                <a:sym typeface="Lora Italics"/>
              </a:rPr>
              <a:t>chrisdavis@austinecho.org</a:t>
            </a:r>
          </a:p>
        </p:txBody>
      </p:sp>
      <p:sp>
        <p:nvSpPr>
          <p:cNvPr name="TextBox 17" id="17"/>
          <p:cNvSpPr txBox="true"/>
          <p:nvPr/>
        </p:nvSpPr>
        <p:spPr>
          <a:xfrm rot="0">
            <a:off x="1176663" y="6594775"/>
            <a:ext cx="4187186" cy="757502"/>
          </a:xfrm>
          <a:prstGeom prst="rect">
            <a:avLst/>
          </a:prstGeom>
        </p:spPr>
        <p:txBody>
          <a:bodyPr anchor="t" rtlCol="false" tIns="0" lIns="0" bIns="0" rIns="0">
            <a:spAutoFit/>
          </a:bodyPr>
          <a:lstStyle/>
          <a:p>
            <a:pPr algn="l">
              <a:lnSpc>
                <a:spcPts val="6022"/>
              </a:lnSpc>
            </a:pPr>
            <a:r>
              <a:rPr lang="en-US" sz="4302">
                <a:solidFill>
                  <a:srgbClr val="AD363D"/>
                </a:solidFill>
                <a:latin typeface="Permanent Marker"/>
                <a:ea typeface="Permanent Marker"/>
                <a:cs typeface="Permanent Marker"/>
                <a:sym typeface="Permanent Marker"/>
              </a:rPr>
              <a:t>media Contact:</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About the Report</a:t>
            </a:r>
          </a:p>
        </p:txBody>
      </p:sp>
      <p:sp>
        <p:nvSpPr>
          <p:cNvPr name="Freeform 5" id="5"/>
          <p:cNvSpPr/>
          <p:nvPr/>
        </p:nvSpPr>
        <p:spPr>
          <a:xfrm flipH="false" flipV="false" rot="0">
            <a:off x="1068571" y="1775224"/>
            <a:ext cx="3164193" cy="158210"/>
          </a:xfrm>
          <a:custGeom>
            <a:avLst/>
            <a:gdLst/>
            <a:ahLst/>
            <a:cxnLst/>
            <a:rect r="r" b="b" t="t" l="l"/>
            <a:pathLst>
              <a:path h="158210" w="3164193">
                <a:moveTo>
                  <a:pt x="0" y="0"/>
                </a:moveTo>
                <a:lnTo>
                  <a:pt x="3164193" y="0"/>
                </a:lnTo>
                <a:lnTo>
                  <a:pt x="3164193" y="158210"/>
                </a:lnTo>
                <a:lnTo>
                  <a:pt x="0" y="1582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4294684" y="1775224"/>
            <a:ext cx="3164193" cy="158210"/>
          </a:xfrm>
          <a:custGeom>
            <a:avLst/>
            <a:gdLst/>
            <a:ahLst/>
            <a:cxnLst/>
            <a:rect r="r" b="b" t="t" l="l"/>
            <a:pathLst>
              <a:path h="158210" w="3164193">
                <a:moveTo>
                  <a:pt x="0" y="0"/>
                </a:moveTo>
                <a:lnTo>
                  <a:pt x="3164193" y="0"/>
                </a:lnTo>
                <a:lnTo>
                  <a:pt x="3164193" y="158210"/>
                </a:lnTo>
                <a:lnTo>
                  <a:pt x="0" y="158210"/>
                </a:lnTo>
                <a:lnTo>
                  <a:pt x="0" y="0"/>
                </a:lnTo>
                <a:close/>
              </a:path>
            </a:pathLst>
          </a:custGeom>
          <a:blipFill>
            <a:blip r:embed="rId7"/>
            <a:stretch>
              <a:fillRect l="0" t="0" r="0" b="0"/>
            </a:stretch>
          </a:blipFill>
        </p:spPr>
      </p:sp>
      <p:sp>
        <p:nvSpPr>
          <p:cNvPr name="Freeform 7" id="7"/>
          <p:cNvSpPr/>
          <p:nvPr/>
        </p:nvSpPr>
        <p:spPr>
          <a:xfrm flipH="false" flipV="false" rot="0">
            <a:off x="7525552" y="1775224"/>
            <a:ext cx="378455" cy="158210"/>
          </a:xfrm>
          <a:custGeom>
            <a:avLst/>
            <a:gdLst/>
            <a:ahLst/>
            <a:cxnLst/>
            <a:rect r="r" b="b" t="t" l="l"/>
            <a:pathLst>
              <a:path h="158210" w="378455">
                <a:moveTo>
                  <a:pt x="0" y="0"/>
                </a:moveTo>
                <a:lnTo>
                  <a:pt x="378456" y="0"/>
                </a:lnTo>
                <a:lnTo>
                  <a:pt x="378456" y="158210"/>
                </a:lnTo>
                <a:lnTo>
                  <a:pt x="0" y="158210"/>
                </a:lnTo>
                <a:lnTo>
                  <a:pt x="0" y="0"/>
                </a:lnTo>
                <a:close/>
              </a:path>
            </a:pathLst>
          </a:custGeom>
          <a:blipFill>
            <a:blip r:embed="rId7"/>
            <a:stretch>
              <a:fillRect l="0" t="0" r="-736080" b="0"/>
            </a:stretch>
          </a:blipFill>
        </p:spPr>
      </p:sp>
      <p:sp>
        <p:nvSpPr>
          <p:cNvPr name="TextBox 8" id="8"/>
          <p:cNvSpPr txBox="true"/>
          <p:nvPr/>
        </p:nvSpPr>
        <p:spPr>
          <a:xfrm rot="0">
            <a:off x="2197954" y="3038591"/>
            <a:ext cx="13643652" cy="812118"/>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The 2025 </a:t>
            </a:r>
            <a:r>
              <a:rPr lang="en-US" b="true" sz="4776" i="true">
                <a:solidFill>
                  <a:srgbClr val="1C4750"/>
                </a:solidFill>
                <a:latin typeface="Montserrat Bold Italics"/>
                <a:ea typeface="Montserrat Bold Italics"/>
                <a:cs typeface="Montserrat Bold Italics"/>
                <a:sym typeface="Montserrat Bold Italics"/>
              </a:rPr>
              <a:t>State of the System</a:t>
            </a:r>
            <a:r>
              <a:rPr lang="en-US" b="true" sz="4776">
                <a:solidFill>
                  <a:srgbClr val="1C4750"/>
                </a:solidFill>
                <a:latin typeface="Montserrat Bold"/>
                <a:ea typeface="Montserrat Bold"/>
                <a:cs typeface="Montserrat Bold"/>
                <a:sym typeface="Montserrat Bold"/>
              </a:rPr>
              <a:t> report:</a:t>
            </a:r>
          </a:p>
        </p:txBody>
      </p:sp>
      <p:sp>
        <p:nvSpPr>
          <p:cNvPr name="TextBox 9" id="9"/>
          <p:cNvSpPr txBox="true"/>
          <p:nvPr/>
        </p:nvSpPr>
        <p:spPr>
          <a:xfrm rot="0">
            <a:off x="2085704" y="4255229"/>
            <a:ext cx="13495552" cy="4028319"/>
          </a:xfrm>
          <a:prstGeom prst="rect">
            <a:avLst/>
          </a:prstGeom>
        </p:spPr>
        <p:txBody>
          <a:bodyPr anchor="t" rtlCol="false" tIns="0" lIns="0" bIns="0" rIns="0">
            <a:spAutoFit/>
          </a:bodyPr>
          <a:lstStyle/>
          <a:p>
            <a:pPr algn="l" marL="816047" indent="-408023" lvl="1">
              <a:lnSpc>
                <a:spcPts val="5291"/>
              </a:lnSpc>
              <a:buFont typeface="Arial"/>
              <a:buChar char="•"/>
            </a:pPr>
            <a:r>
              <a:rPr lang="en-US" sz="3779" i="true">
                <a:solidFill>
                  <a:srgbClr val="000000"/>
                </a:solidFill>
                <a:latin typeface="Lora Italics"/>
                <a:ea typeface="Lora Italics"/>
                <a:cs typeface="Lora Italics"/>
                <a:sym typeface="Lora Italics"/>
              </a:rPr>
              <a:t>encompasses data from calendar year 2024, as well as 2019-2023</a:t>
            </a:r>
          </a:p>
          <a:p>
            <a:pPr algn="l" marL="816047" indent="-408023" lvl="1">
              <a:lnSpc>
                <a:spcPts val="5291"/>
              </a:lnSpc>
              <a:buFont typeface="Arial"/>
              <a:buChar char="•"/>
            </a:pPr>
            <a:r>
              <a:rPr lang="en-US" sz="3779" i="true">
                <a:solidFill>
                  <a:srgbClr val="000000"/>
                </a:solidFill>
                <a:latin typeface="Lora Italics"/>
                <a:ea typeface="Lora Italics"/>
                <a:cs typeface="Lora Italics"/>
                <a:sym typeface="Lora Italics"/>
              </a:rPr>
              <a:t>pulls data from the Homeless Management Information System (HMIS)</a:t>
            </a:r>
          </a:p>
          <a:p>
            <a:pPr algn="l" marL="816047" indent="-408023" lvl="1">
              <a:lnSpc>
                <a:spcPts val="5291"/>
              </a:lnSpc>
              <a:buFont typeface="Arial"/>
              <a:buChar char="•"/>
            </a:pPr>
            <a:r>
              <a:rPr lang="en-US" sz="3779" i="true">
                <a:solidFill>
                  <a:srgbClr val="000000"/>
                </a:solidFill>
                <a:latin typeface="Lora Italics"/>
                <a:ea typeface="Lora Italics"/>
                <a:cs typeface="Lora Italics"/>
                <a:sym typeface="Lora Italics"/>
              </a:rPr>
              <a:t>identifies progress, needs, gaps, and disparities in Austin/ Travis County’s Homelessness Response System (HRS)</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Freeform 4" id="4"/>
          <p:cNvSpPr/>
          <p:nvPr/>
        </p:nvSpPr>
        <p:spPr>
          <a:xfrm flipH="false" flipV="false" rot="0">
            <a:off x="1068571" y="1775224"/>
            <a:ext cx="3164193" cy="158210"/>
          </a:xfrm>
          <a:custGeom>
            <a:avLst/>
            <a:gdLst/>
            <a:ahLst/>
            <a:cxnLst/>
            <a:rect r="r" b="b" t="t" l="l"/>
            <a:pathLst>
              <a:path h="158210" w="3164193">
                <a:moveTo>
                  <a:pt x="0" y="0"/>
                </a:moveTo>
                <a:lnTo>
                  <a:pt x="3164193" y="0"/>
                </a:lnTo>
                <a:lnTo>
                  <a:pt x="3164193" y="158210"/>
                </a:lnTo>
                <a:lnTo>
                  <a:pt x="0" y="1582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Key Takeaways</a:t>
            </a:r>
          </a:p>
        </p:txBody>
      </p:sp>
      <p:sp>
        <p:nvSpPr>
          <p:cNvPr name="Freeform 6" id="6"/>
          <p:cNvSpPr/>
          <p:nvPr/>
        </p:nvSpPr>
        <p:spPr>
          <a:xfrm flipH="false" flipV="false" rot="0">
            <a:off x="4294484" y="1775224"/>
            <a:ext cx="2576702" cy="158210"/>
          </a:xfrm>
          <a:custGeom>
            <a:avLst/>
            <a:gdLst/>
            <a:ahLst/>
            <a:cxnLst/>
            <a:rect r="r" b="b" t="t" l="l"/>
            <a:pathLst>
              <a:path h="158210" w="2576702">
                <a:moveTo>
                  <a:pt x="0" y="0"/>
                </a:moveTo>
                <a:lnTo>
                  <a:pt x="2576701" y="0"/>
                </a:lnTo>
                <a:lnTo>
                  <a:pt x="2576701" y="158210"/>
                </a:lnTo>
                <a:lnTo>
                  <a:pt x="0" y="158210"/>
                </a:lnTo>
                <a:lnTo>
                  <a:pt x="0" y="0"/>
                </a:lnTo>
                <a:close/>
              </a:path>
            </a:pathLst>
          </a:custGeom>
          <a:blipFill>
            <a:blip r:embed="rId5">
              <a:extLst>
                <a:ext uri="{96DAC541-7B7A-43D3-8B79-37D633B846F1}">
                  <asvg:svgBlip xmlns:asvg="http://schemas.microsoft.com/office/drawing/2016/SVG/main" r:embed="rId6"/>
                </a:ext>
              </a:extLst>
            </a:blip>
            <a:stretch>
              <a:fillRect l="0" t="0" r="-22800" b="0"/>
            </a:stretch>
          </a:blipFill>
        </p:spPr>
      </p:sp>
      <p:sp>
        <p:nvSpPr>
          <p:cNvPr name="TextBox 7" id="7"/>
          <p:cNvSpPr txBox="true"/>
          <p:nvPr/>
        </p:nvSpPr>
        <p:spPr>
          <a:xfrm rot="0">
            <a:off x="2094946" y="3189219"/>
            <a:ext cx="13759698" cy="23622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After</a:t>
            </a:r>
            <a:r>
              <a:rPr lang="en-US" b="true" sz="4500">
                <a:solidFill>
                  <a:srgbClr val="1C4750"/>
                </a:solidFill>
                <a:latin typeface="Montserrat Bold"/>
                <a:ea typeface="Montserrat Bold"/>
                <a:cs typeface="Montserrat Bold"/>
                <a:sym typeface="Montserrat Bold"/>
              </a:rPr>
              <a:t> years of under-investment in services, our System is growing to match the needs of our community.</a:t>
            </a:r>
          </a:p>
        </p:txBody>
      </p:sp>
      <p:sp>
        <p:nvSpPr>
          <p:cNvPr name="TextBox 8" id="8"/>
          <p:cNvSpPr txBox="true"/>
          <p:nvPr/>
        </p:nvSpPr>
        <p:spPr>
          <a:xfrm rot="0">
            <a:off x="2094946" y="6593340"/>
            <a:ext cx="14395047" cy="15621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Fewer people are coming to providers for help for the </a:t>
            </a:r>
            <a:r>
              <a:rPr lang="en-US" sz="4500" b="true">
                <a:solidFill>
                  <a:srgbClr val="1C4750"/>
                </a:solidFill>
                <a:latin typeface="Montserrat Bold"/>
                <a:ea typeface="Montserrat Bold"/>
                <a:cs typeface="Montserrat Bold"/>
                <a:sym typeface="Montserrat Bold"/>
              </a:rPr>
              <a:t>first time.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Freeform 4" id="4"/>
          <p:cNvSpPr/>
          <p:nvPr/>
        </p:nvSpPr>
        <p:spPr>
          <a:xfrm flipH="false" flipV="false" rot="0">
            <a:off x="1068571" y="1775224"/>
            <a:ext cx="3164193" cy="158210"/>
          </a:xfrm>
          <a:custGeom>
            <a:avLst/>
            <a:gdLst/>
            <a:ahLst/>
            <a:cxnLst/>
            <a:rect r="r" b="b" t="t" l="l"/>
            <a:pathLst>
              <a:path h="158210" w="3164193">
                <a:moveTo>
                  <a:pt x="0" y="0"/>
                </a:moveTo>
                <a:lnTo>
                  <a:pt x="3164193" y="0"/>
                </a:lnTo>
                <a:lnTo>
                  <a:pt x="3164193" y="158210"/>
                </a:lnTo>
                <a:lnTo>
                  <a:pt x="0" y="1582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5" id="5"/>
          <p:cNvSpPr txBox="true"/>
          <p:nvPr/>
        </p:nvSpPr>
        <p:spPr>
          <a:xfrm rot="0">
            <a:off x="1068571" y="654347"/>
            <a:ext cx="7056090" cy="1028700"/>
          </a:xfrm>
          <a:prstGeom prst="rect">
            <a:avLst/>
          </a:prstGeom>
        </p:spPr>
        <p:txBody>
          <a:bodyPr anchor="t" rtlCol="false" tIns="0" lIns="0" bIns="0" rIns="0">
            <a:spAutoFit/>
          </a:bodyPr>
          <a:lstStyle/>
          <a:p>
            <a:pPr algn="just">
              <a:lnSpc>
                <a:spcPts val="8400"/>
              </a:lnSpc>
            </a:pPr>
            <a:r>
              <a:rPr lang="en-US" sz="6000">
                <a:solidFill>
                  <a:srgbClr val="000000"/>
                </a:solidFill>
                <a:latin typeface="Montserrat"/>
                <a:ea typeface="Montserrat"/>
                <a:cs typeface="Montserrat"/>
                <a:sym typeface="Montserrat"/>
              </a:rPr>
              <a:t>Key Takeaways</a:t>
            </a:r>
          </a:p>
        </p:txBody>
      </p:sp>
      <p:sp>
        <p:nvSpPr>
          <p:cNvPr name="Freeform 6" id="6"/>
          <p:cNvSpPr/>
          <p:nvPr/>
        </p:nvSpPr>
        <p:spPr>
          <a:xfrm flipH="false" flipV="false" rot="0">
            <a:off x="4294484" y="1775224"/>
            <a:ext cx="2576702" cy="158210"/>
          </a:xfrm>
          <a:custGeom>
            <a:avLst/>
            <a:gdLst/>
            <a:ahLst/>
            <a:cxnLst/>
            <a:rect r="r" b="b" t="t" l="l"/>
            <a:pathLst>
              <a:path h="158210" w="2576702">
                <a:moveTo>
                  <a:pt x="0" y="0"/>
                </a:moveTo>
                <a:lnTo>
                  <a:pt x="2576701" y="0"/>
                </a:lnTo>
                <a:lnTo>
                  <a:pt x="2576701" y="158210"/>
                </a:lnTo>
                <a:lnTo>
                  <a:pt x="0" y="158210"/>
                </a:lnTo>
                <a:lnTo>
                  <a:pt x="0" y="0"/>
                </a:lnTo>
                <a:close/>
              </a:path>
            </a:pathLst>
          </a:custGeom>
          <a:blipFill>
            <a:blip r:embed="rId5">
              <a:extLst>
                <a:ext uri="{96DAC541-7B7A-43D3-8B79-37D633B846F1}">
                  <asvg:svgBlip xmlns:asvg="http://schemas.microsoft.com/office/drawing/2016/SVG/main" r:embed="rId6"/>
                </a:ext>
              </a:extLst>
            </a:blip>
            <a:stretch>
              <a:fillRect l="0" t="0" r="-22800" b="0"/>
            </a:stretch>
          </a:blipFill>
        </p:spPr>
      </p:sp>
      <p:sp>
        <p:nvSpPr>
          <p:cNvPr name="TextBox 7" id="7"/>
          <p:cNvSpPr txBox="true"/>
          <p:nvPr/>
        </p:nvSpPr>
        <p:spPr>
          <a:xfrm rot="0">
            <a:off x="2094946" y="4032055"/>
            <a:ext cx="14395047" cy="7620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Our System is becoming mor</a:t>
            </a:r>
            <a:r>
              <a:rPr lang="en-US" sz="4500" b="true">
                <a:solidFill>
                  <a:srgbClr val="1C4750"/>
                </a:solidFill>
                <a:latin typeface="Montserrat Bold"/>
                <a:ea typeface="Montserrat Bold"/>
                <a:cs typeface="Montserrat Bold"/>
                <a:sym typeface="Montserrat Bold"/>
              </a:rPr>
              <a:t>e eff</a:t>
            </a:r>
            <a:r>
              <a:rPr lang="en-US" b="true" sz="4500">
                <a:solidFill>
                  <a:srgbClr val="1C4750"/>
                </a:solidFill>
                <a:latin typeface="Montserrat Bold"/>
                <a:ea typeface="Montserrat Bold"/>
                <a:cs typeface="Montserrat Bold"/>
                <a:sym typeface="Montserrat Bold"/>
              </a:rPr>
              <a:t>icient.</a:t>
            </a:r>
          </a:p>
        </p:txBody>
      </p:sp>
      <p:sp>
        <p:nvSpPr>
          <p:cNvPr name="TextBox 8" id="8"/>
          <p:cNvSpPr txBox="true"/>
          <p:nvPr/>
        </p:nvSpPr>
        <p:spPr>
          <a:xfrm rot="0">
            <a:off x="2094946" y="6316707"/>
            <a:ext cx="14395047" cy="762000"/>
          </a:xfrm>
          <a:prstGeom prst="rect">
            <a:avLst/>
          </a:prstGeom>
        </p:spPr>
        <p:txBody>
          <a:bodyPr anchor="t" rtlCol="false" tIns="0" lIns="0" bIns="0" rIns="0">
            <a:spAutoFit/>
          </a:bodyPr>
          <a:lstStyle/>
          <a:p>
            <a:pPr algn="l">
              <a:lnSpc>
                <a:spcPts val="6299"/>
              </a:lnSpc>
            </a:pPr>
            <a:r>
              <a:rPr lang="en-US" sz="4500" b="true">
                <a:solidFill>
                  <a:srgbClr val="1C4750"/>
                </a:solidFill>
                <a:latin typeface="Montserrat Bold"/>
                <a:ea typeface="Montserrat Bold"/>
                <a:cs typeface="Montserrat Bold"/>
                <a:sym typeface="Montserrat Bold"/>
              </a:rPr>
              <a:t>Dispa</a:t>
            </a:r>
            <a:r>
              <a:rPr lang="en-US" sz="4500" b="true">
                <a:solidFill>
                  <a:srgbClr val="1C4750"/>
                </a:solidFill>
                <a:latin typeface="Montserrat Bold"/>
                <a:ea typeface="Montserrat Bold"/>
                <a:cs typeface="Montserrat Bold"/>
                <a:sym typeface="Montserrat Bold"/>
              </a:rPr>
              <a:t>rities still exist amongst several groups.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2094946" y="2170411"/>
            <a:ext cx="13643652" cy="1647870"/>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People 'served' by the Homelessness Response System include people who:</a:t>
            </a:r>
          </a:p>
        </p:txBody>
      </p:sp>
      <p:sp>
        <p:nvSpPr>
          <p:cNvPr name="TextBox 5" id="5"/>
          <p:cNvSpPr txBox="true"/>
          <p:nvPr/>
        </p:nvSpPr>
        <p:spPr>
          <a:xfrm rot="0">
            <a:off x="2094946" y="4396254"/>
            <a:ext cx="13892946" cy="3704774"/>
          </a:xfrm>
          <a:prstGeom prst="rect">
            <a:avLst/>
          </a:prstGeom>
        </p:spPr>
        <p:txBody>
          <a:bodyPr anchor="t" rtlCol="false" tIns="0" lIns="0" bIns="0" rIns="0">
            <a:spAutoFit/>
          </a:bodyPr>
          <a:lstStyle/>
          <a:p>
            <a:pPr algn="l" marL="902405" indent="-451202" lvl="1">
              <a:lnSpc>
                <a:spcPts val="5851"/>
              </a:lnSpc>
              <a:buFont typeface="Arial"/>
              <a:buChar char="•"/>
            </a:pPr>
            <a:r>
              <a:rPr lang="en-US" sz="4179" i="true">
                <a:solidFill>
                  <a:srgbClr val="000000"/>
                </a:solidFill>
                <a:latin typeface="Lora Italics"/>
                <a:ea typeface="Lora Italics"/>
                <a:cs typeface="Lora Italics"/>
                <a:sym typeface="Lora Italics"/>
              </a:rPr>
              <a:t>stayed at a shelter for a night</a:t>
            </a:r>
          </a:p>
          <a:p>
            <a:pPr algn="l" marL="902405" indent="-451202" lvl="1">
              <a:lnSpc>
                <a:spcPts val="5851"/>
              </a:lnSpc>
              <a:buFont typeface="Arial"/>
              <a:buChar char="•"/>
            </a:pPr>
            <a:r>
              <a:rPr lang="en-US" sz="4179" i="true">
                <a:solidFill>
                  <a:srgbClr val="000000"/>
                </a:solidFill>
                <a:latin typeface="Lora Italics"/>
                <a:ea typeface="Lora Italics"/>
                <a:cs typeface="Lora Italics"/>
                <a:sym typeface="Lora Italics"/>
              </a:rPr>
              <a:t>were ho</a:t>
            </a:r>
            <a:r>
              <a:rPr lang="en-US" sz="4179" i="true">
                <a:solidFill>
                  <a:srgbClr val="000000"/>
                </a:solidFill>
                <a:latin typeface="Lora Italics"/>
                <a:ea typeface="Lora Italics"/>
                <a:cs typeface="Lora Italics"/>
                <a:sym typeface="Lora Italics"/>
              </a:rPr>
              <a:t>used the entire year through an HRS program </a:t>
            </a:r>
          </a:p>
          <a:p>
            <a:pPr algn="l" marL="902405" indent="-451202" lvl="1">
              <a:lnSpc>
                <a:spcPts val="5851"/>
              </a:lnSpc>
              <a:buFont typeface="Arial"/>
              <a:buChar char="•"/>
            </a:pPr>
            <a:r>
              <a:rPr lang="en-US" sz="4179" i="true">
                <a:solidFill>
                  <a:srgbClr val="000000"/>
                </a:solidFill>
                <a:latin typeface="Lora Italics"/>
                <a:ea typeface="Lora Italics"/>
                <a:cs typeface="Lora Italics"/>
                <a:sym typeface="Lora Italics"/>
              </a:rPr>
              <a:t>got housed in 2024</a:t>
            </a:r>
          </a:p>
          <a:p>
            <a:pPr algn="l" marL="902405" indent="-451202" lvl="1">
              <a:lnSpc>
                <a:spcPts val="5851"/>
              </a:lnSpc>
              <a:buFont typeface="Arial"/>
              <a:buChar char="•"/>
            </a:pPr>
            <a:r>
              <a:rPr lang="en-US" sz="4179" i="true">
                <a:solidFill>
                  <a:srgbClr val="000000"/>
                </a:solidFill>
                <a:latin typeface="Lora Italics"/>
                <a:ea typeface="Lora Italics"/>
                <a:cs typeface="Lora Italics"/>
                <a:sym typeface="Lora Italics"/>
              </a:rPr>
              <a:t>were homeless for all of 2024 </a:t>
            </a:r>
          </a:p>
          <a:p>
            <a:pPr algn="l" marL="902405" indent="-451202" lvl="1">
              <a:lnSpc>
                <a:spcPts val="5851"/>
              </a:lnSpc>
              <a:buFont typeface="Arial"/>
              <a:buChar char="•"/>
            </a:pPr>
            <a:r>
              <a:rPr lang="en-US" sz="4179" i="true">
                <a:solidFill>
                  <a:srgbClr val="000000"/>
                </a:solidFill>
                <a:latin typeface="Lora Italics"/>
                <a:ea typeface="Lora Italics"/>
                <a:cs typeface="Lora Italics"/>
                <a:sym typeface="Lora Italics"/>
              </a:rPr>
              <a:t>were at risk of homelessness but kept their housing</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Freeform 4" id="4"/>
          <p:cNvSpPr/>
          <p:nvPr/>
        </p:nvSpPr>
        <p:spPr>
          <a:xfrm flipH="false" flipV="false" rot="0">
            <a:off x="2782357" y="2952432"/>
            <a:ext cx="12723287" cy="6816046"/>
          </a:xfrm>
          <a:custGeom>
            <a:avLst/>
            <a:gdLst/>
            <a:ahLst/>
            <a:cxnLst/>
            <a:rect r="r" b="b" t="t" l="l"/>
            <a:pathLst>
              <a:path h="6816046" w="12723287">
                <a:moveTo>
                  <a:pt x="0" y="0"/>
                </a:moveTo>
                <a:lnTo>
                  <a:pt x="12723286" y="0"/>
                </a:lnTo>
                <a:lnTo>
                  <a:pt x="12723286" y="6816046"/>
                </a:lnTo>
                <a:lnTo>
                  <a:pt x="0" y="6816046"/>
                </a:lnTo>
                <a:lnTo>
                  <a:pt x="0" y="0"/>
                </a:lnTo>
                <a:close/>
              </a:path>
            </a:pathLst>
          </a:custGeom>
          <a:blipFill>
            <a:blip r:embed="rId5"/>
            <a:stretch>
              <a:fillRect l="0" t="0" r="0" b="0"/>
            </a:stretch>
          </a:blipFill>
        </p:spPr>
      </p:sp>
      <p:sp>
        <p:nvSpPr>
          <p:cNvPr name="TextBox 5" id="5"/>
          <p:cNvSpPr txBox="true"/>
          <p:nvPr/>
        </p:nvSpPr>
        <p:spPr>
          <a:xfrm rot="0">
            <a:off x="2094946" y="942975"/>
            <a:ext cx="11095269" cy="1647870"/>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Beds </a:t>
            </a:r>
            <a:r>
              <a:rPr lang="en-US" b="true" sz="4776">
                <a:solidFill>
                  <a:srgbClr val="1C4750"/>
                </a:solidFill>
                <a:latin typeface="Montserrat Bold"/>
                <a:ea typeface="Montserrat Bold"/>
                <a:cs typeface="Montserrat Bold"/>
                <a:sym typeface="Montserrat Bold"/>
              </a:rPr>
              <a:t>and un</a:t>
            </a:r>
            <a:r>
              <a:rPr lang="en-US" b="true" sz="4776">
                <a:solidFill>
                  <a:srgbClr val="1C4750"/>
                </a:solidFill>
                <a:latin typeface="Montserrat Bold"/>
                <a:ea typeface="Montserrat Bold"/>
                <a:cs typeface="Montserrat Bold"/>
                <a:sym typeface="Montserrat Bold"/>
              </a:rPr>
              <a:t>its continued to grow for our system overall</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2094946" y="942975"/>
            <a:ext cx="14176685" cy="1647959"/>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The</a:t>
            </a:r>
            <a:r>
              <a:rPr lang="en-US" b="true" sz="4776">
                <a:solidFill>
                  <a:srgbClr val="1C4750"/>
                </a:solidFill>
                <a:latin typeface="Montserrat Bold"/>
                <a:ea typeface="Montserrat Bold"/>
                <a:cs typeface="Montserrat Bold"/>
                <a:sym typeface="Montserrat Bold"/>
              </a:rPr>
              <a:t> </a:t>
            </a:r>
            <a:r>
              <a:rPr lang="en-US" b="true" sz="4776">
                <a:solidFill>
                  <a:srgbClr val="1C4750"/>
                </a:solidFill>
                <a:latin typeface="Montserrat Bold"/>
                <a:ea typeface="Montserrat Bold"/>
                <a:cs typeface="Montserrat Bold"/>
                <a:sym typeface="Montserrat Bold"/>
              </a:rPr>
              <a:t>total number of people served by the Homelessness Response System increased​</a:t>
            </a:r>
          </a:p>
        </p:txBody>
      </p:sp>
      <p:sp>
        <p:nvSpPr>
          <p:cNvPr name="TextBox 5" id="5"/>
          <p:cNvSpPr txBox="true"/>
          <p:nvPr/>
        </p:nvSpPr>
        <p:spPr>
          <a:xfrm rot="0">
            <a:off x="12989852" y="4392261"/>
            <a:ext cx="4441516" cy="3536950"/>
          </a:xfrm>
          <a:prstGeom prst="rect">
            <a:avLst/>
          </a:prstGeom>
        </p:spPr>
        <p:txBody>
          <a:bodyPr anchor="t" rtlCol="false" tIns="0" lIns="0" bIns="0" rIns="0">
            <a:spAutoFit/>
          </a:bodyPr>
          <a:lstStyle/>
          <a:p>
            <a:pPr algn="ctr">
              <a:lnSpc>
                <a:spcPts val="5599"/>
              </a:lnSpc>
            </a:pPr>
            <a:r>
              <a:rPr lang="en-US" sz="3999" i="true">
                <a:solidFill>
                  <a:srgbClr val="000000"/>
                </a:solidFill>
                <a:latin typeface="Lora Italics"/>
                <a:ea typeface="Lora Italics"/>
                <a:cs typeface="Lora Italics"/>
                <a:sym typeface="Lora Italics"/>
              </a:rPr>
              <a:t>2024 saw</a:t>
            </a:r>
            <a:r>
              <a:rPr lang="en-US" sz="3999" i="true">
                <a:solidFill>
                  <a:srgbClr val="000000"/>
                </a:solidFill>
                <a:latin typeface="Lora Italics"/>
                <a:ea typeface="Lora Italics"/>
                <a:cs typeface="Lora Italics"/>
                <a:sym typeface="Lora Italics"/>
              </a:rPr>
              <a:t> the smallest increase in people served by the system since 2021, about 13%</a:t>
            </a:r>
          </a:p>
        </p:txBody>
      </p:sp>
      <p:pic>
        <p:nvPicPr>
          <p:cNvPr name="Picture 6" id="6"/>
          <p:cNvPicPr>
            <a:picLocks noChangeAspect="true"/>
          </p:cNvPicPr>
          <p:nvPr/>
        </p:nvPicPr>
        <p:blipFill>
          <a:blip r:embed="rId5"/>
          <a:stretch>
            <a:fillRect/>
          </a:stretch>
        </p:blipFill>
        <p:spPr>
          <a:xfrm rot="0">
            <a:off x="-814280" y="1495268"/>
            <a:ext cx="14598800" cy="9407133"/>
          </a:xfrm>
          <a:prstGeom prst="rect">
            <a:avLst/>
          </a:prstGeom>
        </p:spPr>
      </p:pic>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3"/>
            <a:stretch>
              <a:fillRect l="0" t="-9333" r="0" b="-9333"/>
            </a:stretch>
          </a:blipFill>
        </p:spPr>
      </p:sp>
      <p:sp>
        <p:nvSpPr>
          <p:cNvPr name="Freeform 3" id="3"/>
          <p:cNvSpPr/>
          <p:nvPr/>
        </p:nvSpPr>
        <p:spPr>
          <a:xfrm flipH="false" flipV="false" rot="0">
            <a:off x="16891744" y="8931291"/>
            <a:ext cx="1079248" cy="1079248"/>
          </a:xfrm>
          <a:custGeom>
            <a:avLst/>
            <a:gdLst/>
            <a:ahLst/>
            <a:cxnLst/>
            <a:rect r="r" b="b" t="t" l="l"/>
            <a:pathLst>
              <a:path h="1079248" w="1079248">
                <a:moveTo>
                  <a:pt x="0" y="0"/>
                </a:moveTo>
                <a:lnTo>
                  <a:pt x="1079248" y="0"/>
                </a:lnTo>
                <a:lnTo>
                  <a:pt x="1079248" y="1079248"/>
                </a:lnTo>
                <a:lnTo>
                  <a:pt x="0" y="1079248"/>
                </a:lnTo>
                <a:lnTo>
                  <a:pt x="0" y="0"/>
                </a:lnTo>
                <a:close/>
              </a:path>
            </a:pathLst>
          </a:custGeom>
          <a:blipFill>
            <a:blip r:embed="rId4">
              <a:alphaModFix amt="19999"/>
            </a:blip>
            <a:stretch>
              <a:fillRect l="0" t="0" r="0" b="0"/>
            </a:stretch>
          </a:blipFill>
        </p:spPr>
      </p:sp>
      <p:sp>
        <p:nvSpPr>
          <p:cNvPr name="TextBox 4" id="4"/>
          <p:cNvSpPr txBox="true"/>
          <p:nvPr/>
        </p:nvSpPr>
        <p:spPr>
          <a:xfrm rot="0">
            <a:off x="2094946" y="942975"/>
            <a:ext cx="14796798" cy="1647870"/>
          </a:xfrm>
          <a:prstGeom prst="rect">
            <a:avLst/>
          </a:prstGeom>
        </p:spPr>
        <p:txBody>
          <a:bodyPr anchor="t" rtlCol="false" tIns="0" lIns="0" bIns="0" rIns="0">
            <a:spAutoFit/>
          </a:bodyPr>
          <a:lstStyle/>
          <a:p>
            <a:pPr algn="l">
              <a:lnSpc>
                <a:spcPts val="6687"/>
              </a:lnSpc>
              <a:spcBef>
                <a:spcPct val="0"/>
              </a:spcBef>
            </a:pPr>
            <a:r>
              <a:rPr lang="en-US" b="true" sz="4776">
                <a:solidFill>
                  <a:srgbClr val="1C4750"/>
                </a:solidFill>
                <a:latin typeface="Montserrat Bold"/>
                <a:ea typeface="Montserrat Bold"/>
                <a:cs typeface="Montserrat Bold"/>
                <a:sym typeface="Montserrat Bold"/>
              </a:rPr>
              <a:t>T</a:t>
            </a:r>
            <a:r>
              <a:rPr lang="en-US" b="true" sz="4776">
                <a:solidFill>
                  <a:srgbClr val="1C4750"/>
                </a:solidFill>
                <a:latin typeface="Montserrat Bold"/>
                <a:ea typeface="Montserrat Bold"/>
                <a:cs typeface="Montserrat Bold"/>
                <a:sym typeface="Montserrat Bold"/>
              </a:rPr>
              <a:t>he number of people who became homeless decreased for the first time in five years </a:t>
            </a:r>
          </a:p>
        </p:txBody>
      </p:sp>
      <p:pic>
        <p:nvPicPr>
          <p:cNvPr name="Picture 5" id="5"/>
          <p:cNvPicPr>
            <a:picLocks noChangeAspect="true"/>
          </p:cNvPicPr>
          <p:nvPr/>
        </p:nvPicPr>
        <p:blipFill>
          <a:blip r:embed="rId5"/>
          <a:stretch>
            <a:fillRect/>
          </a:stretch>
        </p:blipFill>
        <p:spPr>
          <a:xfrm rot="0">
            <a:off x="-37126" y="1285202"/>
            <a:ext cx="17965910" cy="997276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DAG0e9RjUzY</dc:identifier>
  <dcterms:modified xsi:type="dcterms:W3CDTF">2011-08-01T06:04:30Z</dcterms:modified>
  <cp:revision>1</cp:revision>
  <dc:title>2025 State of the System Press Presentation</dc:title>
</cp:coreProperties>
</file>